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90" r:id="rId3"/>
    <p:sldId id="257" r:id="rId4"/>
    <p:sldId id="258" r:id="rId5"/>
    <p:sldId id="260" r:id="rId6"/>
    <p:sldId id="261" r:id="rId7"/>
    <p:sldId id="262" r:id="rId8"/>
    <p:sldId id="265" r:id="rId9"/>
    <p:sldId id="278" r:id="rId10"/>
    <p:sldId id="279" r:id="rId11"/>
    <p:sldId id="280" r:id="rId12"/>
    <p:sldId id="281" r:id="rId13"/>
    <p:sldId id="282" r:id="rId14"/>
    <p:sldId id="266" r:id="rId15"/>
    <p:sldId id="267" r:id="rId16"/>
    <p:sldId id="268" r:id="rId17"/>
    <p:sldId id="269" r:id="rId18"/>
    <p:sldId id="270" r:id="rId19"/>
    <p:sldId id="271" r:id="rId20"/>
    <p:sldId id="272" r:id="rId21"/>
    <p:sldId id="287" r:id="rId22"/>
    <p:sldId id="276" r:id="rId23"/>
    <p:sldId id="277" r:id="rId24"/>
    <p:sldId id="286" r:id="rId25"/>
    <p:sldId id="289" r:id="rId26"/>
    <p:sldId id="284" r:id="rId27"/>
    <p:sldId id="288"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D9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64AD63-DE33-4534-80F8-F64081DE65B3}" type="datetimeFigureOut">
              <a:rPr lang="en-IN" smtClean="0"/>
              <a:t>14-07-2015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7C8C9A-E5F8-4528-8F28-9779B5E03F93}" type="slidenum">
              <a:rPr lang="en-IN" smtClean="0"/>
              <a:t>‹#›</a:t>
            </a:fld>
            <a:endParaRPr lang="en-IN"/>
          </a:p>
        </p:txBody>
      </p:sp>
    </p:spTree>
    <p:extLst>
      <p:ext uri="{BB962C8B-B14F-4D97-AF65-F5344CB8AC3E}">
        <p14:creationId xmlns:p14="http://schemas.microsoft.com/office/powerpoint/2010/main" val="3647214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D140A23-2C45-4EEF-870A-D16BD04D75E5}" type="datetime1">
              <a:rPr lang="en-IN" smtClean="0"/>
              <a:t>14-07-2015</a:t>
            </a:fld>
            <a:endParaRPr lang="en-IN"/>
          </a:p>
        </p:txBody>
      </p:sp>
      <p:sp>
        <p:nvSpPr>
          <p:cNvPr id="5" name="Footer Placeholder 4"/>
          <p:cNvSpPr>
            <a:spLocks noGrp="1"/>
          </p:cNvSpPr>
          <p:nvPr>
            <p:ph type="ftr" sz="quarter" idx="11"/>
          </p:nvPr>
        </p:nvSpPr>
        <p:spPr/>
        <p:txBody>
          <a:bodyPr/>
          <a:lstStyle/>
          <a:p>
            <a:r>
              <a:rPr lang="en-IN" smtClean="0"/>
              <a:t>(C) Arlene Manoharan, CCL NLSIU, 2015</a:t>
            </a:r>
            <a:endParaRPr lang="en-IN"/>
          </a:p>
        </p:txBody>
      </p:sp>
      <p:sp>
        <p:nvSpPr>
          <p:cNvPr id="6" name="Slide Number Placeholder 5"/>
          <p:cNvSpPr>
            <a:spLocks noGrp="1"/>
          </p:cNvSpPr>
          <p:nvPr>
            <p:ph type="sldNum" sz="quarter" idx="12"/>
          </p:nvPr>
        </p:nvSpPr>
        <p:spPr/>
        <p:txBody>
          <a:bodyPr/>
          <a:lstStyle/>
          <a:p>
            <a:fld id="{9E654643-A19B-425C-B15B-36B430297214}" type="slidenum">
              <a:rPr lang="en-IN" smtClean="0"/>
              <a:t>‹#›</a:t>
            </a:fld>
            <a:endParaRPr lang="en-IN"/>
          </a:p>
        </p:txBody>
      </p:sp>
    </p:spTree>
    <p:extLst>
      <p:ext uri="{BB962C8B-B14F-4D97-AF65-F5344CB8AC3E}">
        <p14:creationId xmlns:p14="http://schemas.microsoft.com/office/powerpoint/2010/main" val="2995608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CCE895F-5BF3-427D-9EE1-5F74BEBBD390}" type="datetime1">
              <a:rPr lang="en-IN" smtClean="0"/>
              <a:t>14-07-2015</a:t>
            </a:fld>
            <a:endParaRPr lang="en-IN"/>
          </a:p>
        </p:txBody>
      </p:sp>
      <p:sp>
        <p:nvSpPr>
          <p:cNvPr id="5" name="Footer Placeholder 4"/>
          <p:cNvSpPr>
            <a:spLocks noGrp="1"/>
          </p:cNvSpPr>
          <p:nvPr>
            <p:ph type="ftr" sz="quarter" idx="11"/>
          </p:nvPr>
        </p:nvSpPr>
        <p:spPr/>
        <p:txBody>
          <a:bodyPr/>
          <a:lstStyle/>
          <a:p>
            <a:r>
              <a:rPr lang="en-IN" smtClean="0"/>
              <a:t>(C) Arlene Manoharan, CCL NLSIU, 2015</a:t>
            </a:r>
            <a:endParaRPr lang="en-IN"/>
          </a:p>
        </p:txBody>
      </p:sp>
      <p:sp>
        <p:nvSpPr>
          <p:cNvPr id="6" name="Slide Number Placeholder 5"/>
          <p:cNvSpPr>
            <a:spLocks noGrp="1"/>
          </p:cNvSpPr>
          <p:nvPr>
            <p:ph type="sldNum" sz="quarter" idx="12"/>
          </p:nvPr>
        </p:nvSpPr>
        <p:spPr/>
        <p:txBody>
          <a:bodyPr/>
          <a:lstStyle/>
          <a:p>
            <a:fld id="{9E654643-A19B-425C-B15B-36B430297214}" type="slidenum">
              <a:rPr lang="en-IN" smtClean="0"/>
              <a:t>‹#›</a:t>
            </a:fld>
            <a:endParaRPr lang="en-IN"/>
          </a:p>
        </p:txBody>
      </p:sp>
    </p:spTree>
    <p:extLst>
      <p:ext uri="{BB962C8B-B14F-4D97-AF65-F5344CB8AC3E}">
        <p14:creationId xmlns:p14="http://schemas.microsoft.com/office/powerpoint/2010/main" val="2096918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92B84B7-9E36-41A3-BBB3-E5514B1F5BFD}" type="datetime1">
              <a:rPr lang="en-IN" smtClean="0"/>
              <a:t>14-07-2015</a:t>
            </a:fld>
            <a:endParaRPr lang="en-IN"/>
          </a:p>
        </p:txBody>
      </p:sp>
      <p:sp>
        <p:nvSpPr>
          <p:cNvPr id="5" name="Footer Placeholder 4"/>
          <p:cNvSpPr>
            <a:spLocks noGrp="1"/>
          </p:cNvSpPr>
          <p:nvPr>
            <p:ph type="ftr" sz="quarter" idx="11"/>
          </p:nvPr>
        </p:nvSpPr>
        <p:spPr/>
        <p:txBody>
          <a:bodyPr/>
          <a:lstStyle/>
          <a:p>
            <a:r>
              <a:rPr lang="en-IN" smtClean="0"/>
              <a:t>(C) Arlene Manoharan, CCL NLSIU, 2015</a:t>
            </a:r>
            <a:endParaRPr lang="en-IN"/>
          </a:p>
        </p:txBody>
      </p:sp>
      <p:sp>
        <p:nvSpPr>
          <p:cNvPr id="6" name="Slide Number Placeholder 5"/>
          <p:cNvSpPr>
            <a:spLocks noGrp="1"/>
          </p:cNvSpPr>
          <p:nvPr>
            <p:ph type="sldNum" sz="quarter" idx="12"/>
          </p:nvPr>
        </p:nvSpPr>
        <p:spPr/>
        <p:txBody>
          <a:bodyPr/>
          <a:lstStyle/>
          <a:p>
            <a:fld id="{9E654643-A19B-425C-B15B-36B430297214}" type="slidenum">
              <a:rPr lang="en-IN" smtClean="0"/>
              <a:t>‹#›</a:t>
            </a:fld>
            <a:endParaRPr lang="en-IN"/>
          </a:p>
        </p:txBody>
      </p:sp>
    </p:spTree>
    <p:extLst>
      <p:ext uri="{BB962C8B-B14F-4D97-AF65-F5344CB8AC3E}">
        <p14:creationId xmlns:p14="http://schemas.microsoft.com/office/powerpoint/2010/main" val="2022173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D524ABF-6DAE-444C-A129-C8986E0353AE}" type="datetime1">
              <a:rPr lang="en-IN" smtClean="0"/>
              <a:t>14-07-2015</a:t>
            </a:fld>
            <a:endParaRPr lang="en-IN"/>
          </a:p>
        </p:txBody>
      </p:sp>
      <p:sp>
        <p:nvSpPr>
          <p:cNvPr id="5" name="Footer Placeholder 4"/>
          <p:cNvSpPr>
            <a:spLocks noGrp="1"/>
          </p:cNvSpPr>
          <p:nvPr>
            <p:ph type="ftr" sz="quarter" idx="11"/>
          </p:nvPr>
        </p:nvSpPr>
        <p:spPr/>
        <p:txBody>
          <a:bodyPr/>
          <a:lstStyle/>
          <a:p>
            <a:r>
              <a:rPr lang="en-IN" smtClean="0"/>
              <a:t>(C) Arlene Manoharan, CCL NLSIU, 2015</a:t>
            </a:r>
            <a:endParaRPr lang="en-IN"/>
          </a:p>
        </p:txBody>
      </p:sp>
      <p:sp>
        <p:nvSpPr>
          <p:cNvPr id="6" name="Slide Number Placeholder 5"/>
          <p:cNvSpPr>
            <a:spLocks noGrp="1"/>
          </p:cNvSpPr>
          <p:nvPr>
            <p:ph type="sldNum" sz="quarter" idx="12"/>
          </p:nvPr>
        </p:nvSpPr>
        <p:spPr/>
        <p:txBody>
          <a:bodyPr/>
          <a:lstStyle/>
          <a:p>
            <a:fld id="{9E654643-A19B-425C-B15B-36B430297214}" type="slidenum">
              <a:rPr lang="en-IN" smtClean="0"/>
              <a:t>‹#›</a:t>
            </a:fld>
            <a:endParaRPr lang="en-IN"/>
          </a:p>
        </p:txBody>
      </p:sp>
    </p:spTree>
    <p:extLst>
      <p:ext uri="{BB962C8B-B14F-4D97-AF65-F5344CB8AC3E}">
        <p14:creationId xmlns:p14="http://schemas.microsoft.com/office/powerpoint/2010/main" val="5650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E1C292-FFBC-42DC-9A1E-EC644C0B99BD}" type="datetime1">
              <a:rPr lang="en-IN" smtClean="0"/>
              <a:t>14-07-2015</a:t>
            </a:fld>
            <a:endParaRPr lang="en-IN"/>
          </a:p>
        </p:txBody>
      </p:sp>
      <p:sp>
        <p:nvSpPr>
          <p:cNvPr id="5" name="Footer Placeholder 4"/>
          <p:cNvSpPr>
            <a:spLocks noGrp="1"/>
          </p:cNvSpPr>
          <p:nvPr>
            <p:ph type="ftr" sz="quarter" idx="11"/>
          </p:nvPr>
        </p:nvSpPr>
        <p:spPr/>
        <p:txBody>
          <a:bodyPr/>
          <a:lstStyle/>
          <a:p>
            <a:r>
              <a:rPr lang="en-IN" smtClean="0"/>
              <a:t>(C) Arlene Manoharan, CCL NLSIU, 2015</a:t>
            </a:r>
            <a:endParaRPr lang="en-IN"/>
          </a:p>
        </p:txBody>
      </p:sp>
      <p:sp>
        <p:nvSpPr>
          <p:cNvPr id="6" name="Slide Number Placeholder 5"/>
          <p:cNvSpPr>
            <a:spLocks noGrp="1"/>
          </p:cNvSpPr>
          <p:nvPr>
            <p:ph type="sldNum" sz="quarter" idx="12"/>
          </p:nvPr>
        </p:nvSpPr>
        <p:spPr/>
        <p:txBody>
          <a:bodyPr/>
          <a:lstStyle/>
          <a:p>
            <a:fld id="{9E654643-A19B-425C-B15B-36B430297214}" type="slidenum">
              <a:rPr lang="en-IN" smtClean="0"/>
              <a:t>‹#›</a:t>
            </a:fld>
            <a:endParaRPr lang="en-IN"/>
          </a:p>
        </p:txBody>
      </p:sp>
    </p:spTree>
    <p:extLst>
      <p:ext uri="{BB962C8B-B14F-4D97-AF65-F5344CB8AC3E}">
        <p14:creationId xmlns:p14="http://schemas.microsoft.com/office/powerpoint/2010/main" val="3951420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E1A240F-DCAD-42C0-90B3-6CD6E6FFD7EC}" type="datetime1">
              <a:rPr lang="en-IN" smtClean="0"/>
              <a:t>14-07-2015</a:t>
            </a:fld>
            <a:endParaRPr lang="en-IN"/>
          </a:p>
        </p:txBody>
      </p:sp>
      <p:sp>
        <p:nvSpPr>
          <p:cNvPr id="6" name="Footer Placeholder 5"/>
          <p:cNvSpPr>
            <a:spLocks noGrp="1"/>
          </p:cNvSpPr>
          <p:nvPr>
            <p:ph type="ftr" sz="quarter" idx="11"/>
          </p:nvPr>
        </p:nvSpPr>
        <p:spPr/>
        <p:txBody>
          <a:bodyPr/>
          <a:lstStyle/>
          <a:p>
            <a:r>
              <a:rPr lang="en-IN" smtClean="0"/>
              <a:t>(C) Arlene Manoharan, CCL NLSIU, 2015</a:t>
            </a:r>
            <a:endParaRPr lang="en-IN"/>
          </a:p>
        </p:txBody>
      </p:sp>
      <p:sp>
        <p:nvSpPr>
          <p:cNvPr id="7" name="Slide Number Placeholder 6"/>
          <p:cNvSpPr>
            <a:spLocks noGrp="1"/>
          </p:cNvSpPr>
          <p:nvPr>
            <p:ph type="sldNum" sz="quarter" idx="12"/>
          </p:nvPr>
        </p:nvSpPr>
        <p:spPr/>
        <p:txBody>
          <a:bodyPr/>
          <a:lstStyle/>
          <a:p>
            <a:fld id="{9E654643-A19B-425C-B15B-36B430297214}" type="slidenum">
              <a:rPr lang="en-IN" smtClean="0"/>
              <a:t>‹#›</a:t>
            </a:fld>
            <a:endParaRPr lang="en-IN"/>
          </a:p>
        </p:txBody>
      </p:sp>
    </p:spTree>
    <p:extLst>
      <p:ext uri="{BB962C8B-B14F-4D97-AF65-F5344CB8AC3E}">
        <p14:creationId xmlns:p14="http://schemas.microsoft.com/office/powerpoint/2010/main" val="3403881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0B24DF1-70CF-47D4-9C10-68B5C21227E8}" type="datetime1">
              <a:rPr lang="en-IN" smtClean="0"/>
              <a:t>14-07-2015</a:t>
            </a:fld>
            <a:endParaRPr lang="en-IN"/>
          </a:p>
        </p:txBody>
      </p:sp>
      <p:sp>
        <p:nvSpPr>
          <p:cNvPr id="8" name="Footer Placeholder 7"/>
          <p:cNvSpPr>
            <a:spLocks noGrp="1"/>
          </p:cNvSpPr>
          <p:nvPr>
            <p:ph type="ftr" sz="quarter" idx="11"/>
          </p:nvPr>
        </p:nvSpPr>
        <p:spPr/>
        <p:txBody>
          <a:bodyPr/>
          <a:lstStyle/>
          <a:p>
            <a:r>
              <a:rPr lang="en-IN" smtClean="0"/>
              <a:t>(C) Arlene Manoharan, CCL NLSIU, 2015</a:t>
            </a:r>
            <a:endParaRPr lang="en-IN"/>
          </a:p>
        </p:txBody>
      </p:sp>
      <p:sp>
        <p:nvSpPr>
          <p:cNvPr id="9" name="Slide Number Placeholder 8"/>
          <p:cNvSpPr>
            <a:spLocks noGrp="1"/>
          </p:cNvSpPr>
          <p:nvPr>
            <p:ph type="sldNum" sz="quarter" idx="12"/>
          </p:nvPr>
        </p:nvSpPr>
        <p:spPr/>
        <p:txBody>
          <a:bodyPr/>
          <a:lstStyle/>
          <a:p>
            <a:fld id="{9E654643-A19B-425C-B15B-36B430297214}" type="slidenum">
              <a:rPr lang="en-IN" smtClean="0"/>
              <a:t>‹#›</a:t>
            </a:fld>
            <a:endParaRPr lang="en-IN"/>
          </a:p>
        </p:txBody>
      </p:sp>
    </p:spTree>
    <p:extLst>
      <p:ext uri="{BB962C8B-B14F-4D97-AF65-F5344CB8AC3E}">
        <p14:creationId xmlns:p14="http://schemas.microsoft.com/office/powerpoint/2010/main" val="3341300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BD19241-F77F-426E-8A7C-A45C962A16CB}" type="datetime1">
              <a:rPr lang="en-IN" smtClean="0"/>
              <a:t>14-07-2015</a:t>
            </a:fld>
            <a:endParaRPr lang="en-IN"/>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
        <p:nvSpPr>
          <p:cNvPr id="5" name="Slide Number Placeholder 4"/>
          <p:cNvSpPr>
            <a:spLocks noGrp="1"/>
          </p:cNvSpPr>
          <p:nvPr>
            <p:ph type="sldNum" sz="quarter" idx="12"/>
          </p:nvPr>
        </p:nvSpPr>
        <p:spPr/>
        <p:txBody>
          <a:bodyPr/>
          <a:lstStyle/>
          <a:p>
            <a:fld id="{9E654643-A19B-425C-B15B-36B430297214}" type="slidenum">
              <a:rPr lang="en-IN" smtClean="0"/>
              <a:t>‹#›</a:t>
            </a:fld>
            <a:endParaRPr lang="en-IN"/>
          </a:p>
        </p:txBody>
      </p:sp>
    </p:spTree>
    <p:extLst>
      <p:ext uri="{BB962C8B-B14F-4D97-AF65-F5344CB8AC3E}">
        <p14:creationId xmlns:p14="http://schemas.microsoft.com/office/powerpoint/2010/main" val="2988212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86569F-43E1-4E0B-A208-5B1005E5D194}" type="datetime1">
              <a:rPr lang="en-IN" smtClean="0"/>
              <a:t>14-07-2015</a:t>
            </a:fld>
            <a:endParaRPr lang="en-IN"/>
          </a:p>
        </p:txBody>
      </p:sp>
      <p:sp>
        <p:nvSpPr>
          <p:cNvPr id="3" name="Footer Placeholder 2"/>
          <p:cNvSpPr>
            <a:spLocks noGrp="1"/>
          </p:cNvSpPr>
          <p:nvPr>
            <p:ph type="ftr" sz="quarter" idx="11"/>
          </p:nvPr>
        </p:nvSpPr>
        <p:spPr/>
        <p:txBody>
          <a:bodyPr/>
          <a:lstStyle/>
          <a:p>
            <a:r>
              <a:rPr lang="en-IN" smtClean="0"/>
              <a:t>(C) Arlene Manoharan, CCL NLSIU, 2015</a:t>
            </a:r>
            <a:endParaRPr lang="en-IN"/>
          </a:p>
        </p:txBody>
      </p:sp>
      <p:sp>
        <p:nvSpPr>
          <p:cNvPr id="4" name="Slide Number Placeholder 3"/>
          <p:cNvSpPr>
            <a:spLocks noGrp="1"/>
          </p:cNvSpPr>
          <p:nvPr>
            <p:ph type="sldNum" sz="quarter" idx="12"/>
          </p:nvPr>
        </p:nvSpPr>
        <p:spPr/>
        <p:txBody>
          <a:bodyPr/>
          <a:lstStyle/>
          <a:p>
            <a:fld id="{9E654643-A19B-425C-B15B-36B430297214}" type="slidenum">
              <a:rPr lang="en-IN" smtClean="0"/>
              <a:t>‹#›</a:t>
            </a:fld>
            <a:endParaRPr lang="en-IN"/>
          </a:p>
        </p:txBody>
      </p:sp>
    </p:spTree>
    <p:extLst>
      <p:ext uri="{BB962C8B-B14F-4D97-AF65-F5344CB8AC3E}">
        <p14:creationId xmlns:p14="http://schemas.microsoft.com/office/powerpoint/2010/main" val="3547225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E96387-D90C-42C5-86F0-8D25F9C15A6D}" type="datetime1">
              <a:rPr lang="en-IN" smtClean="0"/>
              <a:t>14-07-2015</a:t>
            </a:fld>
            <a:endParaRPr lang="en-IN"/>
          </a:p>
        </p:txBody>
      </p:sp>
      <p:sp>
        <p:nvSpPr>
          <p:cNvPr id="6" name="Footer Placeholder 5"/>
          <p:cNvSpPr>
            <a:spLocks noGrp="1"/>
          </p:cNvSpPr>
          <p:nvPr>
            <p:ph type="ftr" sz="quarter" idx="11"/>
          </p:nvPr>
        </p:nvSpPr>
        <p:spPr/>
        <p:txBody>
          <a:bodyPr/>
          <a:lstStyle/>
          <a:p>
            <a:r>
              <a:rPr lang="en-IN" smtClean="0"/>
              <a:t>(C) Arlene Manoharan, CCL NLSIU, 2015</a:t>
            </a:r>
            <a:endParaRPr lang="en-IN"/>
          </a:p>
        </p:txBody>
      </p:sp>
      <p:sp>
        <p:nvSpPr>
          <p:cNvPr id="7" name="Slide Number Placeholder 6"/>
          <p:cNvSpPr>
            <a:spLocks noGrp="1"/>
          </p:cNvSpPr>
          <p:nvPr>
            <p:ph type="sldNum" sz="quarter" idx="12"/>
          </p:nvPr>
        </p:nvSpPr>
        <p:spPr/>
        <p:txBody>
          <a:bodyPr/>
          <a:lstStyle/>
          <a:p>
            <a:fld id="{9E654643-A19B-425C-B15B-36B430297214}" type="slidenum">
              <a:rPr lang="en-IN" smtClean="0"/>
              <a:t>‹#›</a:t>
            </a:fld>
            <a:endParaRPr lang="en-IN"/>
          </a:p>
        </p:txBody>
      </p:sp>
    </p:spTree>
    <p:extLst>
      <p:ext uri="{BB962C8B-B14F-4D97-AF65-F5344CB8AC3E}">
        <p14:creationId xmlns:p14="http://schemas.microsoft.com/office/powerpoint/2010/main" val="1448103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763AB6-F5CF-4F91-A21D-369C67525E42}" type="datetime1">
              <a:rPr lang="en-IN" smtClean="0"/>
              <a:t>14-07-2015</a:t>
            </a:fld>
            <a:endParaRPr lang="en-IN"/>
          </a:p>
        </p:txBody>
      </p:sp>
      <p:sp>
        <p:nvSpPr>
          <p:cNvPr id="6" name="Footer Placeholder 5"/>
          <p:cNvSpPr>
            <a:spLocks noGrp="1"/>
          </p:cNvSpPr>
          <p:nvPr>
            <p:ph type="ftr" sz="quarter" idx="11"/>
          </p:nvPr>
        </p:nvSpPr>
        <p:spPr/>
        <p:txBody>
          <a:bodyPr/>
          <a:lstStyle/>
          <a:p>
            <a:r>
              <a:rPr lang="en-IN" smtClean="0"/>
              <a:t>(C) Arlene Manoharan, CCL NLSIU, 2015</a:t>
            </a:r>
            <a:endParaRPr lang="en-IN"/>
          </a:p>
        </p:txBody>
      </p:sp>
      <p:sp>
        <p:nvSpPr>
          <p:cNvPr id="7" name="Slide Number Placeholder 6"/>
          <p:cNvSpPr>
            <a:spLocks noGrp="1"/>
          </p:cNvSpPr>
          <p:nvPr>
            <p:ph type="sldNum" sz="quarter" idx="12"/>
          </p:nvPr>
        </p:nvSpPr>
        <p:spPr/>
        <p:txBody>
          <a:bodyPr/>
          <a:lstStyle/>
          <a:p>
            <a:fld id="{9E654643-A19B-425C-B15B-36B430297214}" type="slidenum">
              <a:rPr lang="en-IN" smtClean="0"/>
              <a:t>‹#›</a:t>
            </a:fld>
            <a:endParaRPr lang="en-IN"/>
          </a:p>
        </p:txBody>
      </p:sp>
    </p:spTree>
    <p:extLst>
      <p:ext uri="{BB962C8B-B14F-4D97-AF65-F5344CB8AC3E}">
        <p14:creationId xmlns:p14="http://schemas.microsoft.com/office/powerpoint/2010/main" val="3457549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4E8AB5-A932-4166-955B-1F03B06C7ECB}" type="datetime1">
              <a:rPr lang="en-IN" smtClean="0"/>
              <a:t>14-07-2015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(C) Arlene Manoharan, CCL NLSIU, 2015</a:t>
            </a:r>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54643-A19B-425C-B15B-36B430297214}" type="slidenum">
              <a:rPr lang="en-IN" smtClean="0"/>
              <a:t>‹#›</a:t>
            </a:fld>
            <a:endParaRPr lang="en-IN"/>
          </a:p>
        </p:txBody>
      </p:sp>
    </p:spTree>
    <p:extLst>
      <p:ext uri="{BB962C8B-B14F-4D97-AF65-F5344CB8AC3E}">
        <p14:creationId xmlns:p14="http://schemas.microsoft.com/office/powerpoint/2010/main" val="3811197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lene@nls.ac.in" TargetMode="External"/><Relationship Id="rId2" Type="http://schemas.openxmlformats.org/officeDocument/2006/relationships/hyperlink" Target="mailto:ccl@nls.ac.i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620689"/>
            <a:ext cx="8784976" cy="4104455"/>
          </a:xfrm>
        </p:spPr>
        <p:txBody>
          <a:bodyPr>
            <a:normAutofit fontScale="90000"/>
          </a:bodyPr>
          <a:lstStyle/>
          <a:p>
            <a:r>
              <a:rPr lang="en-US" dirty="0" smtClean="0"/>
              <a:t/>
            </a:r>
            <a:br>
              <a:rPr lang="en-US" dirty="0" smtClean="0"/>
            </a:br>
            <a:r>
              <a:rPr lang="en-US" dirty="0" smtClean="0"/>
              <a:t/>
            </a:r>
            <a:br>
              <a:rPr lang="en-US" dirty="0" smtClean="0"/>
            </a:br>
            <a:r>
              <a:rPr lang="en-US" dirty="0"/>
              <a:t/>
            </a:r>
            <a:br>
              <a:rPr lang="en-US" dirty="0"/>
            </a:br>
            <a:r>
              <a:rPr lang="en-US" b="1" dirty="0" smtClean="0">
                <a:solidFill>
                  <a:srgbClr val="C00000"/>
                </a:solidFill>
              </a:rPr>
              <a:t>A Fragmented Response of </a:t>
            </a:r>
            <a:r>
              <a:rPr lang="en-US" b="1" dirty="0" smtClean="0">
                <a:solidFill>
                  <a:srgbClr val="C00000"/>
                </a:solidFill>
              </a:rPr>
              <a:t>the</a:t>
            </a:r>
            <a:br>
              <a:rPr lang="en-US" b="1" dirty="0" smtClean="0">
                <a:solidFill>
                  <a:srgbClr val="C00000"/>
                </a:solidFill>
              </a:rPr>
            </a:br>
            <a:r>
              <a:rPr lang="en-US" b="1" dirty="0" smtClean="0">
                <a:solidFill>
                  <a:srgbClr val="C00000"/>
                </a:solidFill>
              </a:rPr>
              <a:t> Juvenile Justice System</a:t>
            </a:r>
            <a:br>
              <a:rPr lang="en-US" b="1" dirty="0" smtClean="0">
                <a:solidFill>
                  <a:srgbClr val="C00000"/>
                </a:solidFill>
              </a:rPr>
            </a:br>
            <a:r>
              <a:rPr lang="en-US" dirty="0" smtClean="0"/>
              <a:t/>
            </a:r>
            <a:br>
              <a:rPr lang="en-US" dirty="0" smtClean="0"/>
            </a:br>
            <a:r>
              <a:rPr lang="en-US" sz="2000" dirty="0" smtClean="0"/>
              <a:t>Presentation at</a:t>
            </a:r>
            <a:br>
              <a:rPr lang="en-US" sz="2000" dirty="0" smtClean="0"/>
            </a:br>
            <a:r>
              <a:rPr lang="en-US" sz="3100" dirty="0" smtClean="0">
                <a:solidFill>
                  <a:srgbClr val="C00000"/>
                </a:solidFill>
              </a:rPr>
              <a:t>Are you Anti – Child </a:t>
            </a:r>
            <a:r>
              <a:rPr lang="en-US" sz="3100" dirty="0" err="1" smtClean="0">
                <a:solidFill>
                  <a:srgbClr val="C00000"/>
                </a:solidFill>
              </a:rPr>
              <a:t>Labour</a:t>
            </a:r>
            <a:r>
              <a:rPr lang="en-US" sz="3100" dirty="0" smtClean="0">
                <a:solidFill>
                  <a:srgbClr val="C00000"/>
                </a:solidFill>
              </a:rPr>
              <a:t> or Anti –Child</a:t>
            </a:r>
            <a:br>
              <a:rPr lang="en-US" sz="3100" dirty="0" smtClean="0">
                <a:solidFill>
                  <a:srgbClr val="C00000"/>
                </a:solidFill>
              </a:rPr>
            </a:br>
            <a:r>
              <a:rPr lang="en-US" sz="3100" dirty="0" smtClean="0"/>
              <a:t/>
            </a:r>
            <a:br>
              <a:rPr lang="en-US" sz="3100" dirty="0" smtClean="0"/>
            </a:br>
            <a:r>
              <a:rPr lang="en-US" sz="2000" dirty="0" smtClean="0"/>
              <a:t>Organized by </a:t>
            </a:r>
            <a:br>
              <a:rPr lang="en-US" sz="2000" dirty="0" smtClean="0"/>
            </a:br>
            <a:r>
              <a:rPr lang="en-US" sz="2000" dirty="0" smtClean="0"/>
              <a:t/>
            </a:r>
            <a:br>
              <a:rPr lang="en-US" sz="2000" dirty="0" smtClean="0"/>
            </a:br>
            <a:r>
              <a:rPr lang="en-US" sz="3600" dirty="0" smtClean="0"/>
              <a:t>Concerned for Working Children</a:t>
            </a:r>
            <a:br>
              <a:rPr lang="en-US" sz="3600" dirty="0" smtClean="0"/>
            </a:br>
            <a:r>
              <a:rPr lang="en-US" sz="2000" dirty="0" smtClean="0"/>
              <a:t>14</a:t>
            </a:r>
            <a:r>
              <a:rPr lang="en-US" sz="2000" baseline="30000" dirty="0" smtClean="0"/>
              <a:t>th</a:t>
            </a:r>
            <a:r>
              <a:rPr lang="en-US" sz="2000" dirty="0" smtClean="0"/>
              <a:t> July 2015</a:t>
            </a:r>
            <a:r>
              <a:rPr lang="en-US" sz="3600" dirty="0"/>
              <a:t/>
            </a:r>
            <a:br>
              <a:rPr lang="en-US" sz="3600" dirty="0"/>
            </a:br>
            <a:r>
              <a:rPr lang="en-US" sz="3600" dirty="0" smtClean="0"/>
              <a:t/>
            </a:r>
            <a:br>
              <a:rPr lang="en-US" sz="3600" dirty="0" smtClean="0"/>
            </a:br>
            <a:r>
              <a:rPr lang="en-US" dirty="0" smtClean="0"/>
              <a:t/>
            </a:r>
            <a:br>
              <a:rPr lang="en-US" dirty="0" smtClean="0"/>
            </a:br>
            <a:r>
              <a:rPr lang="en-US" dirty="0"/>
              <a:t/>
            </a:r>
            <a:br>
              <a:rPr lang="en-US" dirty="0"/>
            </a:br>
            <a:endParaRPr lang="en-IN" sz="3600" dirty="0"/>
          </a:p>
        </p:txBody>
      </p:sp>
      <p:sp>
        <p:nvSpPr>
          <p:cNvPr id="3" name="Subtitle 2"/>
          <p:cNvSpPr>
            <a:spLocks noGrp="1"/>
          </p:cNvSpPr>
          <p:nvPr>
            <p:ph type="subTitle" idx="1"/>
          </p:nvPr>
        </p:nvSpPr>
        <p:spPr>
          <a:xfrm>
            <a:off x="395536" y="4797152"/>
            <a:ext cx="7376864" cy="1440160"/>
          </a:xfrm>
        </p:spPr>
        <p:txBody>
          <a:bodyPr>
            <a:normAutofit fontScale="70000" lnSpcReduction="20000"/>
          </a:bodyPr>
          <a:lstStyle/>
          <a:p>
            <a:pPr algn="l"/>
            <a:r>
              <a:rPr lang="en-US" b="1" dirty="0" smtClean="0"/>
              <a:t>Arlene </a:t>
            </a:r>
            <a:r>
              <a:rPr lang="en-US" b="1" dirty="0" err="1" smtClean="0"/>
              <a:t>Manoharan</a:t>
            </a:r>
            <a:r>
              <a:rPr lang="en-US" dirty="0" smtClean="0"/>
              <a:t>, MSW</a:t>
            </a:r>
          </a:p>
          <a:p>
            <a:pPr algn="l"/>
            <a:r>
              <a:rPr lang="en-US" dirty="0" smtClean="0"/>
              <a:t>Fellow, Program Head – Juvenile </a:t>
            </a:r>
            <a:r>
              <a:rPr lang="en-US" dirty="0" smtClean="0"/>
              <a:t>Justice </a:t>
            </a:r>
            <a:endParaRPr lang="en-US" dirty="0" smtClean="0"/>
          </a:p>
          <a:p>
            <a:pPr algn="l"/>
            <a:r>
              <a:rPr lang="en-US" dirty="0" smtClean="0"/>
              <a:t>Centre for Child and the Law, NLSIU</a:t>
            </a:r>
          </a:p>
          <a:p>
            <a:pPr algn="l"/>
            <a:r>
              <a:rPr lang="en-US" dirty="0" smtClean="0"/>
              <a:t>Email</a:t>
            </a:r>
            <a:r>
              <a:rPr lang="en-US" dirty="0" smtClean="0"/>
              <a:t>: </a:t>
            </a:r>
            <a:r>
              <a:rPr lang="en-US" dirty="0" smtClean="0">
                <a:hlinkClick r:id="rId2"/>
              </a:rPr>
              <a:t>ccl@nls.ac.in</a:t>
            </a:r>
            <a:r>
              <a:rPr lang="en-US" dirty="0" smtClean="0"/>
              <a:t>; </a:t>
            </a:r>
            <a:r>
              <a:rPr lang="en-US" dirty="0" smtClean="0">
                <a:hlinkClick r:id="rId3"/>
              </a:rPr>
              <a:t>arlene@nls.ac.in</a:t>
            </a:r>
            <a:endParaRPr lang="en-US" dirty="0" smtClean="0"/>
          </a:p>
          <a:p>
            <a:pPr algn="l"/>
            <a:endParaRPr lang="en-US" dirty="0" smtClean="0"/>
          </a:p>
          <a:p>
            <a:pPr algn="l"/>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6280577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274638"/>
            <a:ext cx="8229600" cy="715962"/>
          </a:xfrm>
        </p:spPr>
        <p:txBody>
          <a:bodyPr/>
          <a:lstStyle/>
          <a:p>
            <a:r>
              <a:rPr lang="en-US" altLang="en-US" sz="3200" b="1" dirty="0">
                <a:solidFill>
                  <a:srgbClr val="C00000"/>
                </a:solidFill>
              </a:rPr>
              <a:t>Representation of Children</a:t>
            </a:r>
          </a:p>
        </p:txBody>
      </p:sp>
      <p:sp>
        <p:nvSpPr>
          <p:cNvPr id="70659" name="Rectangle 3"/>
          <p:cNvSpPr>
            <a:spLocks noGrp="1" noChangeArrowheads="1"/>
          </p:cNvSpPr>
          <p:nvPr>
            <p:ph type="body" idx="1"/>
          </p:nvPr>
        </p:nvSpPr>
        <p:spPr>
          <a:xfrm>
            <a:off x="457200" y="990600"/>
            <a:ext cx="8458200" cy="5715000"/>
          </a:xfrm>
        </p:spPr>
        <p:txBody>
          <a:bodyPr/>
          <a:lstStyle/>
          <a:p>
            <a:pPr>
              <a:lnSpc>
                <a:spcPct val="90000"/>
              </a:lnSpc>
              <a:buFont typeface="Wingdings" pitchFamily="2" charset="2"/>
              <a:buNone/>
            </a:pPr>
            <a:r>
              <a:rPr lang="en-US" altLang="en-US" sz="2800" dirty="0"/>
              <a:t>In democracies adults have the following means to represent themselves: </a:t>
            </a:r>
          </a:p>
          <a:p>
            <a:pPr>
              <a:lnSpc>
                <a:spcPct val="90000"/>
              </a:lnSpc>
            </a:pPr>
            <a:r>
              <a:rPr lang="en-US" altLang="en-US" sz="2800" dirty="0"/>
              <a:t>Voting for their elected representatives</a:t>
            </a:r>
          </a:p>
          <a:p>
            <a:pPr>
              <a:lnSpc>
                <a:spcPct val="90000"/>
              </a:lnSpc>
            </a:pPr>
            <a:r>
              <a:rPr lang="en-US" altLang="en-US" sz="2800" dirty="0"/>
              <a:t>Participating in local government through platforms like </a:t>
            </a:r>
            <a:r>
              <a:rPr lang="en-US" altLang="en-US" sz="2800" dirty="0" err="1"/>
              <a:t>Grama</a:t>
            </a:r>
            <a:r>
              <a:rPr lang="en-US" altLang="en-US" sz="2800" dirty="0"/>
              <a:t> </a:t>
            </a:r>
            <a:r>
              <a:rPr lang="en-US" altLang="en-US" sz="2800" dirty="0" err="1"/>
              <a:t>Sabhas</a:t>
            </a:r>
            <a:r>
              <a:rPr lang="en-US" altLang="en-US" sz="2800" dirty="0"/>
              <a:t> </a:t>
            </a:r>
          </a:p>
          <a:p>
            <a:pPr>
              <a:lnSpc>
                <a:spcPct val="90000"/>
              </a:lnSpc>
            </a:pPr>
            <a:r>
              <a:rPr lang="en-US" altLang="en-US" sz="2800" dirty="0"/>
              <a:t>Legal Action</a:t>
            </a:r>
          </a:p>
          <a:p>
            <a:pPr>
              <a:lnSpc>
                <a:spcPct val="90000"/>
              </a:lnSpc>
            </a:pPr>
            <a:r>
              <a:rPr lang="en-US" altLang="en-US" sz="2800" dirty="0"/>
              <a:t>Protests, rallies, petitions and other forms of political action</a:t>
            </a:r>
          </a:p>
          <a:p>
            <a:pPr>
              <a:lnSpc>
                <a:spcPct val="90000"/>
              </a:lnSpc>
            </a:pPr>
            <a:r>
              <a:rPr lang="en-US" altLang="en-US" sz="2800" dirty="0"/>
              <a:t>Through membership in unions and movements</a:t>
            </a:r>
          </a:p>
          <a:p>
            <a:pPr>
              <a:lnSpc>
                <a:spcPct val="90000"/>
              </a:lnSpc>
            </a:pPr>
            <a:r>
              <a:rPr lang="en-US" altLang="en-US" sz="2800" dirty="0"/>
              <a:t>In courts of law</a:t>
            </a:r>
          </a:p>
          <a:p>
            <a:pPr>
              <a:lnSpc>
                <a:spcPct val="90000"/>
              </a:lnSpc>
              <a:buFont typeface="Wingdings" pitchFamily="2" charset="2"/>
              <a:buNone/>
            </a:pPr>
            <a:r>
              <a:rPr lang="en-US" altLang="en-US" sz="2800" dirty="0"/>
              <a:t>Children are, for the most part, denied these avenues &amp; lack formal spaces to represent themselves &amp; their interests. </a:t>
            </a:r>
          </a:p>
          <a:p>
            <a:pPr>
              <a:lnSpc>
                <a:spcPct val="90000"/>
              </a:lnSpc>
              <a:buFont typeface="Wingdings" pitchFamily="2" charset="2"/>
              <a:buNone/>
            </a:pPr>
            <a:endParaRPr lang="en-US" altLang="en-US" sz="2800" dirty="0"/>
          </a:p>
          <a:p>
            <a:pPr>
              <a:lnSpc>
                <a:spcPct val="90000"/>
              </a:lnSpc>
            </a:pPr>
            <a:endParaRPr lang="en-US" altLang="en-US" sz="2800" dirty="0"/>
          </a:p>
        </p:txBody>
      </p:sp>
      <p:sp>
        <p:nvSpPr>
          <p:cNvPr id="2" name="Footer Placeholder 1"/>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3237835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57200" y="274638"/>
            <a:ext cx="8229600" cy="706090"/>
          </a:xfrm>
        </p:spPr>
        <p:txBody>
          <a:bodyPr>
            <a:normAutofit fontScale="90000"/>
          </a:bodyPr>
          <a:lstStyle/>
          <a:p>
            <a:r>
              <a:rPr lang="en-US" altLang="en-US" sz="3200" b="1" dirty="0">
                <a:solidFill>
                  <a:srgbClr val="C00000"/>
                </a:solidFill>
              </a:rPr>
              <a:t>Value of child’s right to participation and representation in judicial proceedings</a:t>
            </a:r>
          </a:p>
        </p:txBody>
      </p:sp>
      <p:sp>
        <p:nvSpPr>
          <p:cNvPr id="120835" name="Rectangle 3"/>
          <p:cNvSpPr>
            <a:spLocks noGrp="1" noChangeArrowheads="1"/>
          </p:cNvSpPr>
          <p:nvPr>
            <p:ph type="body" idx="1"/>
          </p:nvPr>
        </p:nvSpPr>
        <p:spPr>
          <a:xfrm>
            <a:off x="179512" y="1196752"/>
            <a:ext cx="8712968" cy="5472608"/>
          </a:xfrm>
        </p:spPr>
        <p:txBody>
          <a:bodyPr>
            <a:normAutofit fontScale="85000" lnSpcReduction="20000"/>
          </a:bodyPr>
          <a:lstStyle/>
          <a:p>
            <a:r>
              <a:rPr lang="en-US" altLang="en-US" dirty="0"/>
              <a:t>Enhances </a:t>
            </a:r>
            <a:r>
              <a:rPr lang="en-US" altLang="en-US" dirty="0" smtClean="0"/>
              <a:t>access </a:t>
            </a:r>
            <a:r>
              <a:rPr lang="en-US" altLang="en-US" dirty="0"/>
              <a:t>to </a:t>
            </a:r>
            <a:r>
              <a:rPr lang="en-US" altLang="en-US" dirty="0" smtClean="0"/>
              <a:t>justice and statutory services </a:t>
            </a:r>
            <a:r>
              <a:rPr lang="en-US" altLang="en-US" dirty="0"/>
              <a:t>for </a:t>
            </a:r>
            <a:r>
              <a:rPr lang="en-US" altLang="en-US" dirty="0" smtClean="0"/>
              <a:t>children in need of care and protection</a:t>
            </a:r>
            <a:endParaRPr lang="en-US" altLang="en-US" dirty="0"/>
          </a:p>
          <a:p>
            <a:r>
              <a:rPr lang="en-US" altLang="en-US" dirty="0"/>
              <a:t>Places responsibility and duties on decision makers to apply </a:t>
            </a:r>
            <a:r>
              <a:rPr lang="en-US" altLang="en-US" dirty="0" smtClean="0"/>
              <a:t>legally binding articles of the UNCRC –i.e. Articles 3 (Best Interest),  and 12 (right to be heard)</a:t>
            </a:r>
            <a:endParaRPr lang="en-US" altLang="en-US" dirty="0" smtClean="0"/>
          </a:p>
          <a:p>
            <a:r>
              <a:rPr lang="en-US" altLang="en-US" dirty="0" smtClean="0"/>
              <a:t>Places additional responsibility to ensure adherence to the Principle of Natural </a:t>
            </a:r>
            <a:r>
              <a:rPr lang="en-US" altLang="en-US" dirty="0" smtClean="0"/>
              <a:t>Justice (See Karnataka JJ Rule 2 XVIII, Schedule 1)</a:t>
            </a:r>
            <a:endParaRPr lang="en-US" altLang="en-US" dirty="0" smtClean="0"/>
          </a:p>
          <a:p>
            <a:r>
              <a:rPr lang="en-US" altLang="en-US" dirty="0" smtClean="0"/>
              <a:t>Places duty to ensure that the wishes and rights of the child are claimed, respected and protected.</a:t>
            </a:r>
            <a:endParaRPr lang="en-US" altLang="en-US" dirty="0"/>
          </a:p>
          <a:p>
            <a:r>
              <a:rPr lang="en-US" altLang="en-US" dirty="0"/>
              <a:t>Enables empowerment of children and families as partners in the </a:t>
            </a:r>
            <a:r>
              <a:rPr lang="en-US" altLang="en-US" dirty="0" smtClean="0"/>
              <a:t>inquiry by CWCs, which result in legally binding orders that can only be challenged on appeal to a higher court.</a:t>
            </a:r>
            <a:endParaRPr lang="en-US" altLang="en-US" dirty="0"/>
          </a:p>
          <a:p>
            <a:endParaRPr lang="en-US" altLang="en-US" dirty="0"/>
          </a:p>
        </p:txBody>
      </p:sp>
      <p:sp>
        <p:nvSpPr>
          <p:cNvPr id="2" name="Footer Placeholder 1"/>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1286545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anim calcmode="lin" valueType="num">
                                      <p:cBhvr additive="base">
                                        <p:cTn id="7" dur="500" fill="hold"/>
                                        <p:tgtEl>
                                          <p:spTgt spid="1208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08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0835">
                                            <p:txEl>
                                              <p:pRg st="1" end="1"/>
                                            </p:txEl>
                                          </p:spTgt>
                                        </p:tgtEl>
                                        <p:attrNameLst>
                                          <p:attrName>style.visibility</p:attrName>
                                        </p:attrNameLst>
                                      </p:cBhvr>
                                      <p:to>
                                        <p:strVal val="visible"/>
                                      </p:to>
                                    </p:set>
                                    <p:anim calcmode="lin" valueType="num">
                                      <p:cBhvr additive="base">
                                        <p:cTn id="13" dur="500" fill="hold"/>
                                        <p:tgtEl>
                                          <p:spTgt spid="1208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08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0835">
                                            <p:txEl>
                                              <p:pRg st="2" end="2"/>
                                            </p:txEl>
                                          </p:spTgt>
                                        </p:tgtEl>
                                        <p:attrNameLst>
                                          <p:attrName>style.visibility</p:attrName>
                                        </p:attrNameLst>
                                      </p:cBhvr>
                                      <p:to>
                                        <p:strVal val="visible"/>
                                      </p:to>
                                    </p:set>
                                    <p:anim calcmode="lin" valueType="num">
                                      <p:cBhvr additive="base">
                                        <p:cTn id="19" dur="500" fill="hold"/>
                                        <p:tgtEl>
                                          <p:spTgt spid="1208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08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0835">
                                            <p:txEl>
                                              <p:pRg st="3" end="3"/>
                                            </p:txEl>
                                          </p:spTgt>
                                        </p:tgtEl>
                                        <p:attrNameLst>
                                          <p:attrName>style.visibility</p:attrName>
                                        </p:attrNameLst>
                                      </p:cBhvr>
                                      <p:to>
                                        <p:strVal val="visible"/>
                                      </p:to>
                                    </p:set>
                                    <p:anim calcmode="lin" valueType="num">
                                      <p:cBhvr additive="base">
                                        <p:cTn id="25" dur="500" fill="hold"/>
                                        <p:tgtEl>
                                          <p:spTgt spid="1208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08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0835">
                                            <p:txEl>
                                              <p:pRg st="4" end="4"/>
                                            </p:txEl>
                                          </p:spTgt>
                                        </p:tgtEl>
                                        <p:attrNameLst>
                                          <p:attrName>style.visibility</p:attrName>
                                        </p:attrNameLst>
                                      </p:cBhvr>
                                      <p:to>
                                        <p:strVal val="visible"/>
                                      </p:to>
                                    </p:set>
                                    <p:anim calcmode="lin" valueType="num">
                                      <p:cBhvr additive="base">
                                        <p:cTn id="31" dur="500" fill="hold"/>
                                        <p:tgtEl>
                                          <p:spTgt spid="12083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083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0" y="274638"/>
            <a:ext cx="8991600" cy="778098"/>
          </a:xfrm>
        </p:spPr>
        <p:txBody>
          <a:bodyPr>
            <a:normAutofit fontScale="90000"/>
          </a:bodyPr>
          <a:lstStyle/>
          <a:p>
            <a:r>
              <a:rPr lang="en-US" altLang="en-US" sz="3200" b="1" dirty="0">
                <a:solidFill>
                  <a:srgbClr val="C00000"/>
                </a:solidFill>
              </a:rPr>
              <a:t>UNCRC position on child’s right to participation and representation in judicial proceedings</a:t>
            </a:r>
          </a:p>
        </p:txBody>
      </p:sp>
      <p:sp>
        <p:nvSpPr>
          <p:cNvPr id="100355" name="Rectangle 3"/>
          <p:cNvSpPr>
            <a:spLocks noGrp="1" noChangeArrowheads="1"/>
          </p:cNvSpPr>
          <p:nvPr>
            <p:ph type="body" idx="1"/>
          </p:nvPr>
        </p:nvSpPr>
        <p:spPr>
          <a:xfrm>
            <a:off x="323528" y="1484784"/>
            <a:ext cx="8640960" cy="5068416"/>
          </a:xfrm>
        </p:spPr>
        <p:txBody>
          <a:bodyPr>
            <a:noAutofit/>
          </a:bodyPr>
          <a:lstStyle/>
          <a:p>
            <a:pPr>
              <a:lnSpc>
                <a:spcPct val="90000"/>
              </a:lnSpc>
              <a:buFont typeface="Wingdings" pitchFamily="2" charset="2"/>
              <a:buNone/>
            </a:pPr>
            <a:r>
              <a:rPr lang="en-US" altLang="en-US" sz="2800" b="1" dirty="0" smtClean="0"/>
              <a:t>Article </a:t>
            </a:r>
            <a:r>
              <a:rPr lang="en-US" altLang="en-US" sz="2800" b="1" dirty="0"/>
              <a:t>12 UNCRC, </a:t>
            </a:r>
            <a:r>
              <a:rPr lang="en-US" altLang="en-US" sz="2800" dirty="0"/>
              <a:t>one of the core principles of the </a:t>
            </a:r>
            <a:r>
              <a:rPr lang="en-US" altLang="en-US" sz="2800" dirty="0" smtClean="0"/>
              <a:t>Convention </a:t>
            </a:r>
            <a:r>
              <a:rPr lang="en-US" altLang="en-US" sz="2800" dirty="0"/>
              <a:t>states as follows:</a:t>
            </a:r>
          </a:p>
          <a:p>
            <a:pPr>
              <a:lnSpc>
                <a:spcPct val="90000"/>
              </a:lnSpc>
            </a:pPr>
            <a:r>
              <a:rPr lang="en-US" altLang="en-US" sz="2800" dirty="0"/>
              <a:t>‘States Parties shall assure to the child who is capable of forming his or her own views the right to express those views freely in all matters affecting the child, the views of the child being given due weight in accordance with the age and maturity of the child.’ </a:t>
            </a:r>
          </a:p>
          <a:p>
            <a:pPr>
              <a:lnSpc>
                <a:spcPct val="90000"/>
              </a:lnSpc>
            </a:pPr>
            <a:r>
              <a:rPr lang="en-US" altLang="en-US" sz="2800" dirty="0" smtClean="0"/>
              <a:t>‘</a:t>
            </a:r>
            <a:r>
              <a:rPr lang="en-US" altLang="en-US" sz="2800" dirty="0"/>
              <a:t>For this purpose, the child shall in particular be provided the opportunity to be heard in any judicial and administrative proceedings affecting the child, either directly, or through a representative or an appropriate body, in a manner consistent with the procedural rules of national law.’ </a:t>
            </a:r>
          </a:p>
        </p:txBody>
      </p:sp>
      <p:sp>
        <p:nvSpPr>
          <p:cNvPr id="2" name="Footer Placeholder 1"/>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2341363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179512" y="274638"/>
            <a:ext cx="8507288" cy="1143000"/>
          </a:xfrm>
        </p:spPr>
        <p:txBody>
          <a:bodyPr>
            <a:normAutofit/>
          </a:bodyPr>
          <a:lstStyle/>
          <a:p>
            <a:r>
              <a:rPr lang="en-US" altLang="en-US" sz="3200" b="1" dirty="0" smtClean="0">
                <a:solidFill>
                  <a:srgbClr val="C00000"/>
                </a:solidFill>
              </a:rPr>
              <a:t>Position of the UN </a:t>
            </a:r>
            <a:r>
              <a:rPr lang="en-US" altLang="en-US" sz="3200" b="1" dirty="0">
                <a:solidFill>
                  <a:srgbClr val="C00000"/>
                </a:solidFill>
              </a:rPr>
              <a:t>Committee </a:t>
            </a:r>
            <a:r>
              <a:rPr lang="en-US" altLang="en-US" sz="3200" b="1" dirty="0" smtClean="0">
                <a:solidFill>
                  <a:srgbClr val="C00000"/>
                </a:solidFill>
              </a:rPr>
              <a:t>on the Rights of the Child on Right to be Heard</a:t>
            </a:r>
            <a:endParaRPr lang="en-US" altLang="en-US" sz="3200" b="1" dirty="0">
              <a:solidFill>
                <a:srgbClr val="C00000"/>
              </a:solidFill>
            </a:endParaRPr>
          </a:p>
        </p:txBody>
      </p:sp>
      <p:sp>
        <p:nvSpPr>
          <p:cNvPr id="98307" name="Rectangle 3"/>
          <p:cNvSpPr>
            <a:spLocks noGrp="1" noChangeArrowheads="1"/>
          </p:cNvSpPr>
          <p:nvPr>
            <p:ph type="body" idx="1"/>
          </p:nvPr>
        </p:nvSpPr>
        <p:spPr>
          <a:xfrm>
            <a:off x="179512" y="1556792"/>
            <a:ext cx="8784976" cy="5112568"/>
          </a:xfrm>
        </p:spPr>
        <p:txBody>
          <a:bodyPr>
            <a:normAutofit lnSpcReduction="10000"/>
          </a:bodyPr>
          <a:lstStyle/>
          <a:p>
            <a:pPr>
              <a:lnSpc>
                <a:spcPct val="90000"/>
              </a:lnSpc>
              <a:buFont typeface="Wingdings" pitchFamily="2" charset="2"/>
              <a:buNone/>
            </a:pPr>
            <a:r>
              <a:rPr lang="en-US" altLang="en-US" sz="2400" dirty="0"/>
              <a:t>	</a:t>
            </a:r>
            <a:r>
              <a:rPr lang="en-US" altLang="en-US" sz="2800" dirty="0"/>
              <a:t>The </a:t>
            </a:r>
            <a:r>
              <a:rPr lang="en-US" altLang="en-US" sz="2800" dirty="0">
                <a:solidFill>
                  <a:srgbClr val="C00000"/>
                </a:solidFill>
              </a:rPr>
              <a:t>Committee’s General Comment No. 5 (para </a:t>
            </a:r>
            <a:r>
              <a:rPr lang="en-US" altLang="en-US" sz="2800" dirty="0" smtClean="0">
                <a:solidFill>
                  <a:srgbClr val="C00000"/>
                </a:solidFill>
              </a:rPr>
              <a:t>24)</a:t>
            </a:r>
            <a:r>
              <a:rPr lang="en-US" altLang="en-US" sz="2800" dirty="0" smtClean="0"/>
              <a:t>:</a:t>
            </a:r>
            <a:endParaRPr lang="en-US" altLang="en-US" sz="2800" dirty="0"/>
          </a:p>
          <a:p>
            <a:pPr>
              <a:lnSpc>
                <a:spcPct val="90000"/>
              </a:lnSpc>
            </a:pPr>
            <a:r>
              <a:rPr lang="en-US" altLang="en-US" sz="2800" dirty="0"/>
              <a:t>‘States need to give particular attention to ensuring that there are effective, </a:t>
            </a:r>
            <a:r>
              <a:rPr lang="en-US" altLang="en-US" sz="2800" dirty="0">
                <a:solidFill>
                  <a:srgbClr val="0070C0"/>
                </a:solidFill>
              </a:rPr>
              <a:t>child-sensitive procedures available </a:t>
            </a:r>
            <a:r>
              <a:rPr lang="en-US" altLang="en-US" sz="2800" dirty="0"/>
              <a:t>to children and their representatives. These should include the provision of </a:t>
            </a:r>
            <a:r>
              <a:rPr lang="en-US" altLang="en-US" sz="2800" dirty="0">
                <a:solidFill>
                  <a:srgbClr val="0070C0"/>
                </a:solidFill>
              </a:rPr>
              <a:t>child-friendly information</a:t>
            </a:r>
            <a:r>
              <a:rPr lang="en-US" altLang="en-US" sz="2800" dirty="0"/>
              <a:t>, </a:t>
            </a:r>
            <a:r>
              <a:rPr lang="en-US" altLang="en-US" sz="2800" dirty="0">
                <a:solidFill>
                  <a:srgbClr val="0070C0"/>
                </a:solidFill>
              </a:rPr>
              <a:t>advice</a:t>
            </a:r>
            <a:r>
              <a:rPr lang="en-US" altLang="en-US" sz="2800" dirty="0"/>
              <a:t>, including </a:t>
            </a:r>
            <a:r>
              <a:rPr lang="en-US" altLang="en-US" sz="2800" dirty="0">
                <a:solidFill>
                  <a:srgbClr val="0070C0"/>
                </a:solidFill>
              </a:rPr>
              <a:t>support for self advocacy</a:t>
            </a:r>
            <a:r>
              <a:rPr lang="en-US" altLang="en-US" sz="2800" dirty="0"/>
              <a:t>, and </a:t>
            </a:r>
            <a:r>
              <a:rPr lang="en-US" altLang="en-US" sz="2800" dirty="0">
                <a:solidFill>
                  <a:srgbClr val="0070C0"/>
                </a:solidFill>
              </a:rPr>
              <a:t>access to independent complaints procedures</a:t>
            </a:r>
            <a:r>
              <a:rPr lang="en-US" altLang="en-US" sz="2800" dirty="0"/>
              <a:t> </a:t>
            </a:r>
            <a:r>
              <a:rPr lang="en-US" altLang="en-US" sz="2800" dirty="0">
                <a:solidFill>
                  <a:srgbClr val="0070C0"/>
                </a:solidFill>
              </a:rPr>
              <a:t>and to the courts </a:t>
            </a:r>
            <a:r>
              <a:rPr lang="en-US" altLang="en-US" sz="2800" dirty="0"/>
              <a:t>with </a:t>
            </a:r>
            <a:r>
              <a:rPr lang="en-US" altLang="en-US" sz="2800" dirty="0">
                <a:solidFill>
                  <a:srgbClr val="0070C0"/>
                </a:solidFill>
              </a:rPr>
              <a:t>necessary legal and other </a:t>
            </a:r>
            <a:r>
              <a:rPr lang="en-US" altLang="en-US" sz="2800" dirty="0" smtClean="0">
                <a:solidFill>
                  <a:srgbClr val="0070C0"/>
                </a:solidFill>
              </a:rPr>
              <a:t>assistance</a:t>
            </a:r>
            <a:r>
              <a:rPr lang="en-US" altLang="en-US" sz="2800" dirty="0" smtClean="0"/>
              <a:t>.</a:t>
            </a:r>
          </a:p>
          <a:p>
            <a:pPr>
              <a:lnSpc>
                <a:spcPct val="90000"/>
              </a:lnSpc>
            </a:pPr>
            <a:r>
              <a:rPr lang="en-US" altLang="en-US" sz="2800" dirty="0" smtClean="0"/>
              <a:t> </a:t>
            </a:r>
            <a:r>
              <a:rPr lang="en-US" altLang="en-US" sz="2800" dirty="0"/>
              <a:t>Where rights are found to have been breached, there should be </a:t>
            </a:r>
            <a:r>
              <a:rPr lang="en-US" altLang="en-US" sz="2800" dirty="0">
                <a:solidFill>
                  <a:srgbClr val="0070C0"/>
                </a:solidFill>
              </a:rPr>
              <a:t>appropriate reparation, including compensation and where needed measures to promote physical and psychological recovery, rehabilitation and reintegration </a:t>
            </a:r>
            <a:r>
              <a:rPr lang="en-US" altLang="en-US" sz="2800" dirty="0"/>
              <a:t>(as required by Art 39 of the CRC).</a:t>
            </a:r>
          </a:p>
        </p:txBody>
      </p:sp>
      <p:sp>
        <p:nvSpPr>
          <p:cNvPr id="2" name="Footer Placeholder 1"/>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22482165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US" sz="3200" b="1" dirty="0">
                <a:solidFill>
                  <a:srgbClr val="C00000"/>
                </a:solidFill>
              </a:rPr>
              <a:t>Fundamental Principles that should guide decisions on Working Children</a:t>
            </a:r>
            <a:endParaRPr lang="en-IN" b="1" dirty="0">
              <a:solidFill>
                <a:srgbClr val="C00000"/>
              </a:solidFill>
            </a:endParaRPr>
          </a:p>
        </p:txBody>
      </p:sp>
      <p:sp>
        <p:nvSpPr>
          <p:cNvPr id="3" name="Content Placeholder 2"/>
          <p:cNvSpPr>
            <a:spLocks noGrp="1"/>
          </p:cNvSpPr>
          <p:nvPr>
            <p:ph idx="1"/>
          </p:nvPr>
        </p:nvSpPr>
        <p:spPr>
          <a:xfrm>
            <a:off x="179512" y="1196752"/>
            <a:ext cx="8856984" cy="5400600"/>
          </a:xfrm>
        </p:spPr>
        <p:txBody>
          <a:bodyPr>
            <a:normAutofit fontScale="92500"/>
          </a:bodyPr>
          <a:lstStyle/>
          <a:p>
            <a:pPr marL="0" indent="0">
              <a:buNone/>
            </a:pPr>
            <a:r>
              <a:rPr lang="en-US" dirty="0">
                <a:solidFill>
                  <a:srgbClr val="C00000"/>
                </a:solidFill>
              </a:rPr>
              <a:t>Rule 3 (2) </a:t>
            </a:r>
            <a:r>
              <a:rPr lang="en-US" dirty="0" smtClean="0">
                <a:solidFill>
                  <a:srgbClr val="C00000"/>
                </a:solidFill>
              </a:rPr>
              <a:t>X</a:t>
            </a:r>
            <a:r>
              <a:rPr lang="en-US" dirty="0">
                <a:solidFill>
                  <a:srgbClr val="C00000"/>
                </a:solidFill>
              </a:rPr>
              <a:t>. Principle of equality </a:t>
            </a:r>
            <a:r>
              <a:rPr lang="en-US" dirty="0" smtClean="0">
                <a:solidFill>
                  <a:srgbClr val="C00000"/>
                </a:solidFill>
              </a:rPr>
              <a:t>&amp; </a:t>
            </a:r>
            <a:r>
              <a:rPr lang="en-US" dirty="0">
                <a:solidFill>
                  <a:srgbClr val="C00000"/>
                </a:solidFill>
              </a:rPr>
              <a:t>non-discrimination</a:t>
            </a:r>
            <a:r>
              <a:rPr lang="en-US" b="1" dirty="0"/>
              <a:t>:</a:t>
            </a:r>
            <a:endParaRPr lang="en-IN" dirty="0"/>
          </a:p>
          <a:p>
            <a:pPr marL="0" indent="0">
              <a:buNone/>
            </a:pPr>
            <a:r>
              <a:rPr lang="en-US" dirty="0"/>
              <a:t>(a) There shall be no discrimination against a child or juvenile in conflict with law on the basis of age, sex, place of birth, disability, health, status, race, ethnicity, religion, caste, cultural practices, </a:t>
            </a:r>
            <a:r>
              <a:rPr lang="en-US" dirty="0">
                <a:solidFill>
                  <a:srgbClr val="0070C0"/>
                </a:solidFill>
              </a:rPr>
              <a:t>work</a:t>
            </a:r>
            <a:r>
              <a:rPr lang="en-US" dirty="0"/>
              <a:t>, </a:t>
            </a:r>
            <a:r>
              <a:rPr lang="en-US" dirty="0">
                <a:solidFill>
                  <a:srgbClr val="0070C0"/>
                </a:solidFill>
              </a:rPr>
              <a:t>activity</a:t>
            </a:r>
            <a:r>
              <a:rPr lang="en-US" dirty="0"/>
              <a:t> or </a:t>
            </a:r>
            <a:r>
              <a:rPr lang="en-US" dirty="0" err="1"/>
              <a:t>behaviour</a:t>
            </a:r>
            <a:r>
              <a:rPr lang="en-US" dirty="0"/>
              <a:t> of the juvenile or child or that of his parents or guardians, or the civil and political status of the juvenile or child.</a:t>
            </a:r>
            <a:endParaRPr lang="en-IN" dirty="0"/>
          </a:p>
          <a:p>
            <a:pPr marL="0" indent="0">
              <a:buNone/>
            </a:pPr>
            <a:r>
              <a:rPr lang="en-US" dirty="0" smtClean="0"/>
              <a:t>(</a:t>
            </a:r>
            <a:r>
              <a:rPr lang="en-US" dirty="0"/>
              <a:t>b) Equality of access, equality of opportunity, equality in treatment under the Act shall be guaranteed to every child or juvenile in conflict with law.</a:t>
            </a:r>
            <a:endParaRPr lang="en-IN" dirty="0"/>
          </a:p>
          <a:p>
            <a:pPr marL="0" indent="0">
              <a:buNone/>
            </a:pPr>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42112286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US" sz="3200" b="1" dirty="0">
                <a:solidFill>
                  <a:srgbClr val="C00000"/>
                </a:solidFill>
              </a:rPr>
              <a:t>Fundamental Principles that should guide decisions on Working Children</a:t>
            </a:r>
            <a:endParaRPr lang="en-IN" b="1" dirty="0">
              <a:solidFill>
                <a:srgbClr val="C00000"/>
              </a:solidFill>
            </a:endParaRPr>
          </a:p>
        </p:txBody>
      </p:sp>
      <p:sp>
        <p:nvSpPr>
          <p:cNvPr id="3" name="Content Placeholder 2"/>
          <p:cNvSpPr>
            <a:spLocks noGrp="1"/>
          </p:cNvSpPr>
          <p:nvPr>
            <p:ph idx="1"/>
          </p:nvPr>
        </p:nvSpPr>
        <p:spPr>
          <a:xfrm>
            <a:off x="179512" y="1268760"/>
            <a:ext cx="8784976" cy="5256584"/>
          </a:xfrm>
        </p:spPr>
        <p:txBody>
          <a:bodyPr>
            <a:normAutofit fontScale="85000" lnSpcReduction="20000"/>
          </a:bodyPr>
          <a:lstStyle/>
          <a:p>
            <a:pPr marL="0" indent="0">
              <a:buNone/>
            </a:pPr>
            <a:r>
              <a:rPr lang="en-US" dirty="0" smtClean="0">
                <a:solidFill>
                  <a:srgbClr val="C00000"/>
                </a:solidFill>
              </a:rPr>
              <a:t>Rule (3) 2 V</a:t>
            </a:r>
            <a:r>
              <a:rPr lang="en-US" dirty="0">
                <a:solidFill>
                  <a:srgbClr val="C00000"/>
                </a:solidFill>
              </a:rPr>
              <a:t>. Principle of family responsibility:</a:t>
            </a:r>
            <a:endParaRPr lang="en-IN" dirty="0">
              <a:solidFill>
                <a:srgbClr val="C00000"/>
              </a:solidFill>
            </a:endParaRPr>
          </a:p>
          <a:p>
            <a:r>
              <a:rPr lang="en-US" dirty="0"/>
              <a:t>(a) The primary responsibility of bringing up children, providing care, support and protection shall be with the biological parents. However, in exceptional situations, this responsibility may be bestowed on willing adoptive or foster parents.</a:t>
            </a:r>
            <a:endParaRPr lang="en-IN" dirty="0"/>
          </a:p>
          <a:p>
            <a:r>
              <a:rPr lang="en-US" dirty="0" smtClean="0"/>
              <a:t>(</a:t>
            </a:r>
            <a:r>
              <a:rPr lang="en-US" dirty="0"/>
              <a:t>b) </a:t>
            </a:r>
            <a:r>
              <a:rPr lang="en-US" dirty="0">
                <a:solidFill>
                  <a:srgbClr val="0070C0"/>
                </a:solidFill>
              </a:rPr>
              <a:t>All decision making for the child should involve the family of origin </a:t>
            </a:r>
            <a:r>
              <a:rPr lang="en-US" dirty="0"/>
              <a:t>unless it is not in the best interest of the child to do so.</a:t>
            </a:r>
            <a:endParaRPr lang="en-IN" dirty="0"/>
          </a:p>
          <a:p>
            <a:r>
              <a:rPr lang="en-US" dirty="0" smtClean="0"/>
              <a:t>(</a:t>
            </a:r>
            <a:r>
              <a:rPr lang="en-US" dirty="0"/>
              <a:t>c) The family </a:t>
            </a:r>
            <a:r>
              <a:rPr lang="en-US" b="1" dirty="0"/>
              <a:t>- </a:t>
            </a:r>
            <a:r>
              <a:rPr lang="en-US" dirty="0"/>
              <a:t>biological, adoptive or foster (in that order), must be held responsible and provide necessary care, support and protection to the juvenile or child under their care and custody under the Act, unless the best interest measures or mandates dictate otherwise.</a:t>
            </a:r>
            <a:endParaRPr lang="en-IN" dirty="0"/>
          </a:p>
          <a:p>
            <a:pPr marL="0" indent="0">
              <a:buNone/>
            </a:pPr>
            <a:endParaRPr lang="en-IN" dirty="0">
              <a:solidFill>
                <a:srgbClr val="0070C0"/>
              </a:solidFill>
            </a:endParaRPr>
          </a:p>
          <a:p>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8503851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US" sz="3200" b="1" dirty="0">
                <a:solidFill>
                  <a:srgbClr val="C00000"/>
                </a:solidFill>
              </a:rPr>
              <a:t>Fundamental Principles that should guide decisions on Working Children</a:t>
            </a:r>
            <a:endParaRPr lang="en-IN" b="1" dirty="0">
              <a:solidFill>
                <a:srgbClr val="C00000"/>
              </a:solidFill>
            </a:endParaRPr>
          </a:p>
        </p:txBody>
      </p:sp>
      <p:sp>
        <p:nvSpPr>
          <p:cNvPr id="3" name="Content Placeholder 2"/>
          <p:cNvSpPr>
            <a:spLocks noGrp="1"/>
          </p:cNvSpPr>
          <p:nvPr>
            <p:ph idx="1"/>
          </p:nvPr>
        </p:nvSpPr>
        <p:spPr>
          <a:xfrm>
            <a:off x="251520" y="1196752"/>
            <a:ext cx="8712968" cy="5472608"/>
          </a:xfrm>
        </p:spPr>
        <p:txBody>
          <a:bodyPr>
            <a:normAutofit fontScale="92500" lnSpcReduction="20000"/>
          </a:bodyPr>
          <a:lstStyle/>
          <a:p>
            <a:pPr marL="0" indent="0">
              <a:buNone/>
            </a:pPr>
            <a:r>
              <a:rPr lang="en-US" dirty="0" smtClean="0">
                <a:solidFill>
                  <a:srgbClr val="C00000"/>
                </a:solidFill>
              </a:rPr>
              <a:t>Rule 3 (2) VI</a:t>
            </a:r>
            <a:r>
              <a:rPr lang="en-US" dirty="0">
                <a:solidFill>
                  <a:srgbClr val="C00000"/>
                </a:solidFill>
              </a:rPr>
              <a:t>. Principle of Safety (no harm, no abuse, no neglect, no exploitation and no maltreatment):</a:t>
            </a:r>
            <a:endParaRPr lang="en-IN" dirty="0">
              <a:solidFill>
                <a:srgbClr val="C00000"/>
              </a:solidFill>
            </a:endParaRPr>
          </a:p>
          <a:p>
            <a:pPr marL="0" indent="0">
              <a:buNone/>
            </a:pPr>
            <a:r>
              <a:rPr lang="en-US" dirty="0"/>
              <a:t>(a) </a:t>
            </a:r>
            <a:r>
              <a:rPr lang="en-US" dirty="0">
                <a:solidFill>
                  <a:srgbClr val="0070C0"/>
                </a:solidFill>
              </a:rPr>
              <a:t>At all stages</a:t>
            </a:r>
            <a:r>
              <a:rPr lang="en-US" dirty="0"/>
              <a:t>, from the initial contact till such time he remains in contact with the care and protection system and thereafter, the juvenile or child or juvenile in conflict with law </a:t>
            </a:r>
            <a:r>
              <a:rPr lang="en-US" dirty="0">
                <a:solidFill>
                  <a:srgbClr val="0070C0"/>
                </a:solidFill>
              </a:rPr>
              <a:t>shall not be subjected to any harm, abuse, neglect, maltreatment</a:t>
            </a:r>
            <a:r>
              <a:rPr lang="en-US" dirty="0"/>
              <a:t>, corporal punishment or solitary or otherwise any confinement in jails and </a:t>
            </a:r>
            <a:r>
              <a:rPr lang="en-US" dirty="0">
                <a:solidFill>
                  <a:srgbClr val="0070C0"/>
                </a:solidFill>
              </a:rPr>
              <a:t>extreme care shall be taken to avoid any harm to the sensitivity</a:t>
            </a:r>
            <a:r>
              <a:rPr lang="en-US" dirty="0"/>
              <a:t> of the juvenile or the child.</a:t>
            </a:r>
            <a:endParaRPr lang="en-IN" dirty="0"/>
          </a:p>
          <a:p>
            <a:pPr marL="0" indent="0">
              <a:buNone/>
            </a:pPr>
            <a:r>
              <a:rPr lang="en-US" b="1" dirty="0" smtClean="0">
                <a:solidFill>
                  <a:srgbClr val="0070C0"/>
                </a:solidFill>
              </a:rPr>
              <a:t>(</a:t>
            </a:r>
            <a:r>
              <a:rPr lang="en-US" b="1" dirty="0">
                <a:solidFill>
                  <a:srgbClr val="0070C0"/>
                </a:solidFill>
              </a:rPr>
              <a:t>b) The state has a greater responsibility for ensuring safety of every child in its care and protection, without resorting to restrictive measures and processes in the name of care and protection.</a:t>
            </a:r>
            <a:endParaRPr lang="en-IN" b="1" dirty="0">
              <a:solidFill>
                <a:srgbClr val="0070C0"/>
              </a:solidFill>
            </a:endParaRPr>
          </a:p>
          <a:p>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16138361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sz="3200" b="1" dirty="0">
                <a:solidFill>
                  <a:srgbClr val="C00000"/>
                </a:solidFill>
              </a:rPr>
              <a:t>Fundamental Principles that should guide decisions on Working Children</a:t>
            </a:r>
            <a:endParaRPr lang="en-IN" b="1" dirty="0">
              <a:solidFill>
                <a:srgbClr val="C00000"/>
              </a:solidFill>
            </a:endParaRPr>
          </a:p>
        </p:txBody>
      </p:sp>
      <p:sp>
        <p:nvSpPr>
          <p:cNvPr id="3" name="Content Placeholder 2"/>
          <p:cNvSpPr>
            <a:spLocks noGrp="1"/>
          </p:cNvSpPr>
          <p:nvPr>
            <p:ph idx="1"/>
          </p:nvPr>
        </p:nvSpPr>
        <p:spPr>
          <a:xfrm>
            <a:off x="251520" y="1196752"/>
            <a:ext cx="8784976" cy="5472608"/>
          </a:xfrm>
        </p:spPr>
        <p:txBody>
          <a:bodyPr>
            <a:normAutofit fontScale="70000" lnSpcReduction="20000"/>
          </a:bodyPr>
          <a:lstStyle/>
          <a:p>
            <a:pPr marL="0" indent="0">
              <a:buNone/>
            </a:pPr>
            <a:r>
              <a:rPr lang="en-US" sz="3400" dirty="0" smtClean="0">
                <a:solidFill>
                  <a:srgbClr val="C00000"/>
                </a:solidFill>
              </a:rPr>
              <a:t>Rule 3 (2) VII</a:t>
            </a:r>
            <a:r>
              <a:rPr lang="en-US" sz="3400" i="1" dirty="0">
                <a:solidFill>
                  <a:srgbClr val="C00000"/>
                </a:solidFill>
              </a:rPr>
              <a:t>. </a:t>
            </a:r>
            <a:r>
              <a:rPr lang="en-US" sz="3400" dirty="0">
                <a:solidFill>
                  <a:srgbClr val="C00000"/>
                </a:solidFill>
              </a:rPr>
              <a:t>Positive measures:</a:t>
            </a:r>
            <a:endParaRPr lang="en-IN" sz="3400" dirty="0">
              <a:solidFill>
                <a:srgbClr val="C00000"/>
              </a:solidFill>
            </a:endParaRPr>
          </a:p>
          <a:p>
            <a:pPr marL="0" indent="0">
              <a:buNone/>
            </a:pPr>
            <a:r>
              <a:rPr lang="en-US" sz="3400" dirty="0"/>
              <a:t>(a) Provisions must be made to </a:t>
            </a:r>
            <a:r>
              <a:rPr lang="en-US" sz="3400" dirty="0">
                <a:solidFill>
                  <a:srgbClr val="0070C0"/>
                </a:solidFill>
              </a:rPr>
              <a:t>enable positive measures </a:t>
            </a:r>
            <a:r>
              <a:rPr lang="en-US" sz="3400" dirty="0"/>
              <a:t>that involve the </a:t>
            </a:r>
            <a:r>
              <a:rPr lang="en-US" sz="3400" dirty="0">
                <a:solidFill>
                  <a:srgbClr val="0070C0"/>
                </a:solidFill>
              </a:rPr>
              <a:t>full mobilization of all possible resources, including the family, volunteers and other community groups, as well as schools and other mainstream community institutions or processes, for the purpose of  promoting the </a:t>
            </a:r>
            <a:r>
              <a:rPr lang="en-US" sz="3400" b="1" dirty="0">
                <a:solidFill>
                  <a:srgbClr val="0070C0"/>
                </a:solidFill>
              </a:rPr>
              <a:t>well-being</a:t>
            </a:r>
            <a:r>
              <a:rPr lang="en-US" sz="3400" dirty="0">
                <a:solidFill>
                  <a:srgbClr val="0070C0"/>
                </a:solidFill>
              </a:rPr>
              <a:t> of the juvenile or child through individual care plans</a:t>
            </a:r>
            <a:r>
              <a:rPr lang="en-US" sz="3400" dirty="0"/>
              <a:t> carefully worked out.</a:t>
            </a:r>
            <a:endParaRPr lang="en-IN" sz="3400" dirty="0"/>
          </a:p>
          <a:p>
            <a:pPr marL="0" indent="0">
              <a:buNone/>
            </a:pPr>
            <a:r>
              <a:rPr lang="en-US" sz="3400" dirty="0" smtClean="0"/>
              <a:t>(</a:t>
            </a:r>
            <a:r>
              <a:rPr lang="en-US" sz="3400" dirty="0"/>
              <a:t>b) The positive measures shall </a:t>
            </a:r>
            <a:r>
              <a:rPr lang="en-US" sz="3400" dirty="0">
                <a:solidFill>
                  <a:srgbClr val="0070C0"/>
                </a:solidFill>
              </a:rPr>
              <a:t>aim at reducing vulnerabilities </a:t>
            </a:r>
            <a:r>
              <a:rPr lang="en-US" sz="3400" dirty="0"/>
              <a:t>and </a:t>
            </a:r>
            <a:r>
              <a:rPr lang="en-US" sz="3400" dirty="0">
                <a:solidFill>
                  <a:srgbClr val="0070C0"/>
                </a:solidFill>
              </a:rPr>
              <a:t>reducing the need for intervention under the law</a:t>
            </a:r>
            <a:r>
              <a:rPr lang="en-US" sz="3400" dirty="0"/>
              <a:t>, as well as </a:t>
            </a:r>
            <a:r>
              <a:rPr lang="en-US" sz="3400" dirty="0">
                <a:solidFill>
                  <a:srgbClr val="0070C0"/>
                </a:solidFill>
              </a:rPr>
              <a:t>effective, fair and humane dealing </a:t>
            </a:r>
            <a:r>
              <a:rPr lang="en-US" sz="3400" dirty="0"/>
              <a:t>of the juvenile or child. </a:t>
            </a:r>
            <a:endParaRPr lang="en-IN" sz="3400" dirty="0"/>
          </a:p>
          <a:p>
            <a:pPr marL="0" indent="0">
              <a:buNone/>
            </a:pPr>
            <a:r>
              <a:rPr lang="en-US" sz="3400" dirty="0" smtClean="0"/>
              <a:t>(</a:t>
            </a:r>
            <a:r>
              <a:rPr lang="en-US" sz="3400" dirty="0"/>
              <a:t>c) The positive measures </a:t>
            </a:r>
            <a:r>
              <a:rPr lang="en-US" sz="3400" b="1" dirty="0">
                <a:solidFill>
                  <a:srgbClr val="0070C0"/>
                </a:solidFill>
              </a:rPr>
              <a:t>shall </a:t>
            </a:r>
            <a:r>
              <a:rPr lang="en-US" sz="3400" dirty="0">
                <a:solidFill>
                  <a:srgbClr val="0070C0"/>
                </a:solidFill>
              </a:rPr>
              <a:t>include avenues for health, education, relationships, livelihoods, leisure, creativity and play.</a:t>
            </a:r>
            <a:endParaRPr lang="en-IN" sz="3400" dirty="0">
              <a:solidFill>
                <a:srgbClr val="0070C0"/>
              </a:solidFill>
            </a:endParaRPr>
          </a:p>
          <a:p>
            <a:pPr marL="0" indent="0">
              <a:buNone/>
            </a:pPr>
            <a:r>
              <a:rPr lang="en-US" sz="3400" dirty="0" smtClean="0"/>
              <a:t>(</a:t>
            </a:r>
            <a:r>
              <a:rPr lang="en-US" sz="3400" dirty="0"/>
              <a:t>d) Such positive measures must facilitate the development of </a:t>
            </a:r>
            <a:r>
              <a:rPr lang="en-US" sz="3400" dirty="0">
                <a:solidFill>
                  <a:srgbClr val="0070C0"/>
                </a:solidFill>
              </a:rPr>
              <a:t>identity</a:t>
            </a:r>
            <a:r>
              <a:rPr lang="en-US" sz="3400" dirty="0"/>
              <a:t> for the child and provide them with an </a:t>
            </a:r>
            <a:r>
              <a:rPr lang="en-US" sz="3400" dirty="0">
                <a:solidFill>
                  <a:srgbClr val="0070C0"/>
                </a:solidFill>
              </a:rPr>
              <a:t>inclusive and enabling environment.</a:t>
            </a:r>
            <a:endParaRPr lang="en-IN" sz="3400" dirty="0">
              <a:solidFill>
                <a:srgbClr val="0070C0"/>
              </a:solidFill>
            </a:endParaRPr>
          </a:p>
          <a:p>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27608448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C00000"/>
                </a:solidFill>
              </a:rPr>
              <a:t>Fundamental Principles that should guide decisions on Working Children</a:t>
            </a:r>
            <a:endParaRPr lang="en-IN" b="1" dirty="0">
              <a:solidFill>
                <a:srgbClr val="C00000"/>
              </a:solidFill>
            </a:endParaRPr>
          </a:p>
        </p:txBody>
      </p:sp>
      <p:sp>
        <p:nvSpPr>
          <p:cNvPr id="3" name="Content Placeholder 2"/>
          <p:cNvSpPr>
            <a:spLocks noGrp="1"/>
          </p:cNvSpPr>
          <p:nvPr>
            <p:ph idx="1"/>
          </p:nvPr>
        </p:nvSpPr>
        <p:spPr>
          <a:xfrm>
            <a:off x="457200" y="1600200"/>
            <a:ext cx="8435280" cy="4525963"/>
          </a:xfrm>
        </p:spPr>
        <p:txBody>
          <a:bodyPr/>
          <a:lstStyle/>
          <a:p>
            <a:pPr marL="0" indent="0">
              <a:buNone/>
            </a:pPr>
            <a:r>
              <a:rPr lang="en-US" dirty="0" smtClean="0">
                <a:solidFill>
                  <a:srgbClr val="C00000"/>
                </a:solidFill>
              </a:rPr>
              <a:t>Rule 3 (2) XI. </a:t>
            </a:r>
            <a:r>
              <a:rPr lang="en-US" dirty="0">
                <a:solidFill>
                  <a:srgbClr val="C00000"/>
                </a:solidFill>
              </a:rPr>
              <a:t>Principle of right to privacy and confidentiality:</a:t>
            </a:r>
            <a:endParaRPr lang="en-IN" dirty="0">
              <a:solidFill>
                <a:srgbClr val="C00000"/>
              </a:solidFill>
            </a:endParaRPr>
          </a:p>
          <a:p>
            <a:pPr marL="0" indent="0">
              <a:buNone/>
            </a:pPr>
            <a:r>
              <a:rPr lang="en-US" b="1" dirty="0"/>
              <a:t> </a:t>
            </a:r>
            <a:r>
              <a:rPr lang="en-US" dirty="0" smtClean="0"/>
              <a:t>The ….child's </a:t>
            </a:r>
            <a:r>
              <a:rPr lang="en-US" dirty="0"/>
              <a:t>rights to </a:t>
            </a:r>
            <a:r>
              <a:rPr lang="en-US" dirty="0">
                <a:solidFill>
                  <a:srgbClr val="0070C0"/>
                </a:solidFill>
              </a:rPr>
              <a:t>privacy and confidentiality </a:t>
            </a:r>
            <a:r>
              <a:rPr lang="en-US" dirty="0"/>
              <a:t>shall be protected by all means and through all the stages of the proceedings, care and protection processes.</a:t>
            </a:r>
            <a:endParaRPr lang="en-IN" dirty="0"/>
          </a:p>
          <a:p>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36708443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C00000"/>
                </a:solidFill>
              </a:rPr>
              <a:t>Fundamental Principles that should guide decisions on Working Children</a:t>
            </a:r>
            <a:endParaRPr lang="en-IN" b="1" dirty="0">
              <a:solidFill>
                <a:srgbClr val="C00000"/>
              </a:solidFill>
            </a:endParaRPr>
          </a:p>
        </p:txBody>
      </p:sp>
      <p:sp>
        <p:nvSpPr>
          <p:cNvPr id="3" name="Content Placeholder 2"/>
          <p:cNvSpPr>
            <a:spLocks noGrp="1"/>
          </p:cNvSpPr>
          <p:nvPr>
            <p:ph idx="1"/>
          </p:nvPr>
        </p:nvSpPr>
        <p:spPr>
          <a:xfrm>
            <a:off x="457200" y="1600200"/>
            <a:ext cx="8435280" cy="4525963"/>
          </a:xfrm>
        </p:spPr>
        <p:txBody>
          <a:bodyPr/>
          <a:lstStyle/>
          <a:p>
            <a:pPr marL="0" indent="0">
              <a:buNone/>
            </a:pPr>
            <a:r>
              <a:rPr lang="en-US" dirty="0" smtClean="0">
                <a:solidFill>
                  <a:srgbClr val="C00000"/>
                </a:solidFill>
              </a:rPr>
              <a:t>Rule 3 (2) XII. </a:t>
            </a:r>
            <a:r>
              <a:rPr lang="en-US" dirty="0">
                <a:solidFill>
                  <a:srgbClr val="C00000"/>
                </a:solidFill>
              </a:rPr>
              <a:t>Principle of institutionalization as a measure of last resort:</a:t>
            </a:r>
            <a:endParaRPr lang="en-IN" dirty="0">
              <a:solidFill>
                <a:srgbClr val="C00000"/>
              </a:solidFill>
            </a:endParaRPr>
          </a:p>
          <a:p>
            <a:pPr marL="0" indent="0">
              <a:buNone/>
            </a:pPr>
            <a:r>
              <a:rPr lang="en-US" dirty="0" smtClean="0"/>
              <a:t>Institutionalization </a:t>
            </a:r>
            <a:r>
              <a:rPr lang="en-US" dirty="0"/>
              <a:t>of </a:t>
            </a:r>
            <a:r>
              <a:rPr lang="en-US" dirty="0" smtClean="0"/>
              <a:t>… </a:t>
            </a:r>
            <a:r>
              <a:rPr lang="en-US" dirty="0"/>
              <a:t>child shall be a step of the </a:t>
            </a:r>
            <a:r>
              <a:rPr lang="en-US" dirty="0">
                <a:solidFill>
                  <a:srgbClr val="0070C0"/>
                </a:solidFill>
              </a:rPr>
              <a:t>last resort </a:t>
            </a:r>
            <a:r>
              <a:rPr lang="en-US" dirty="0"/>
              <a:t>after reasonable enquiry and that too for the </a:t>
            </a:r>
            <a:r>
              <a:rPr lang="en-US" dirty="0">
                <a:solidFill>
                  <a:srgbClr val="0070C0"/>
                </a:solidFill>
              </a:rPr>
              <a:t>minimum possible duration</a:t>
            </a:r>
            <a:r>
              <a:rPr lang="en-US" dirty="0"/>
              <a:t>. </a:t>
            </a:r>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3461909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lstStyle/>
          <a:p>
            <a:r>
              <a:rPr lang="en-US" dirty="0" smtClean="0"/>
              <a:t>The Juvenile Justice ‘System’</a:t>
            </a:r>
            <a:endParaRPr lang="en-IN" dirty="0"/>
          </a:p>
        </p:txBody>
      </p:sp>
      <p:pic>
        <p:nvPicPr>
          <p:cNvPr id="4" name="Content Placeholder 3" descr="http://cdn.blog.3back.com/wp-content/uploads/2010/02/team-fragmentation.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340768"/>
            <a:ext cx="9144000" cy="5517232"/>
          </a:xfrm>
          <a:prstGeom prst="rect">
            <a:avLst/>
          </a:prstGeom>
          <a:noFill/>
          <a:ln>
            <a:noFill/>
          </a:ln>
        </p:spPr>
      </p:pic>
      <p:sp>
        <p:nvSpPr>
          <p:cNvPr id="5" name="Footer Placeholder 4"/>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21371478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en-US" sz="3200" b="1" dirty="0">
                <a:solidFill>
                  <a:srgbClr val="C00000"/>
                </a:solidFill>
              </a:rPr>
              <a:t>Fundamental Principles that should guide decisions on Working Children</a:t>
            </a:r>
            <a:endParaRPr lang="en-IN" b="1" dirty="0">
              <a:solidFill>
                <a:srgbClr val="C00000"/>
              </a:solidFill>
            </a:endParaRPr>
          </a:p>
        </p:txBody>
      </p:sp>
      <p:sp>
        <p:nvSpPr>
          <p:cNvPr id="3" name="Content Placeholder 2"/>
          <p:cNvSpPr>
            <a:spLocks noGrp="1"/>
          </p:cNvSpPr>
          <p:nvPr>
            <p:ph idx="1"/>
          </p:nvPr>
        </p:nvSpPr>
        <p:spPr>
          <a:xfrm>
            <a:off x="251520" y="1340768"/>
            <a:ext cx="8712968" cy="5184576"/>
          </a:xfrm>
        </p:spPr>
        <p:txBody>
          <a:bodyPr>
            <a:normAutofit fontScale="92500" lnSpcReduction="20000"/>
          </a:bodyPr>
          <a:lstStyle/>
          <a:p>
            <a:pPr marL="0" indent="0">
              <a:buNone/>
            </a:pPr>
            <a:r>
              <a:rPr lang="en-US" dirty="0" smtClean="0">
                <a:solidFill>
                  <a:srgbClr val="C00000"/>
                </a:solidFill>
              </a:rPr>
              <a:t>Rule 3 (2) </a:t>
            </a:r>
            <a:r>
              <a:rPr lang="en-US" dirty="0" smtClean="0">
                <a:solidFill>
                  <a:srgbClr val="C00000"/>
                </a:solidFill>
              </a:rPr>
              <a:t>XIII - </a:t>
            </a:r>
            <a:r>
              <a:rPr lang="en-US" dirty="0">
                <a:solidFill>
                  <a:srgbClr val="C00000"/>
                </a:solidFill>
              </a:rPr>
              <a:t>Principle of </a:t>
            </a:r>
            <a:r>
              <a:rPr lang="en-US" dirty="0" smtClean="0">
                <a:solidFill>
                  <a:srgbClr val="C00000"/>
                </a:solidFill>
              </a:rPr>
              <a:t>repatriation:</a:t>
            </a:r>
            <a:endParaRPr lang="en-IN" sz="2800" dirty="0" smtClean="0">
              <a:solidFill>
                <a:srgbClr val="C00000"/>
              </a:solidFill>
            </a:endParaRPr>
          </a:p>
          <a:p>
            <a:pPr marL="514350" indent="-514350">
              <a:buAutoNum type="alphaLcParenR"/>
            </a:pPr>
            <a:r>
              <a:rPr lang="en-US" dirty="0" smtClean="0"/>
              <a:t>Every … </a:t>
            </a:r>
            <a:r>
              <a:rPr lang="en-US" dirty="0"/>
              <a:t>child has the right to be re-united with his family and restored  back to the same socio-economic and cultural status that such </a:t>
            </a:r>
            <a:r>
              <a:rPr lang="en-US" dirty="0" smtClean="0"/>
              <a:t>… </a:t>
            </a:r>
            <a:r>
              <a:rPr lang="en-US" dirty="0"/>
              <a:t>child enjoyed before coming within the purview of the Act or becoming vulnerable to   any form of neglect, abuse or </a:t>
            </a:r>
            <a:r>
              <a:rPr lang="en-US" dirty="0" smtClean="0"/>
              <a:t>exploitation.</a:t>
            </a:r>
            <a:endParaRPr lang="en-IN" sz="2400" dirty="0"/>
          </a:p>
          <a:p>
            <a:pPr marL="514350" indent="-514350">
              <a:buAutoNum type="alphaLcParenR"/>
            </a:pPr>
            <a:r>
              <a:rPr lang="en-US" dirty="0" smtClean="0"/>
              <a:t>Any … </a:t>
            </a:r>
            <a:r>
              <a:rPr lang="en-US" dirty="0"/>
              <a:t>child, who has lost contact with his family, shall be eligible for </a:t>
            </a:r>
            <a:r>
              <a:rPr lang="en-US" dirty="0" smtClean="0"/>
              <a:t>protection </a:t>
            </a:r>
            <a:r>
              <a:rPr lang="en-US" dirty="0"/>
              <a:t>under the Act and he shall </a:t>
            </a:r>
            <a:r>
              <a:rPr lang="en-US" dirty="0">
                <a:solidFill>
                  <a:srgbClr val="0070C0"/>
                </a:solidFill>
              </a:rPr>
              <a:t>be repatriated and restored, at the earliest, </a:t>
            </a:r>
            <a:r>
              <a:rPr lang="en-US" dirty="0" smtClean="0">
                <a:solidFill>
                  <a:srgbClr val="0070C0"/>
                </a:solidFill>
              </a:rPr>
              <a:t>to  </a:t>
            </a:r>
            <a:r>
              <a:rPr lang="en-US" dirty="0">
                <a:solidFill>
                  <a:srgbClr val="0070C0"/>
                </a:solidFill>
              </a:rPr>
              <a:t>his family unless  such repatriation and restoration is likely to be against the </a:t>
            </a:r>
            <a:r>
              <a:rPr lang="en-US" dirty="0" smtClean="0">
                <a:solidFill>
                  <a:srgbClr val="0070C0"/>
                </a:solidFill>
              </a:rPr>
              <a:t>best  </a:t>
            </a:r>
            <a:r>
              <a:rPr lang="en-US" dirty="0">
                <a:solidFill>
                  <a:srgbClr val="0070C0"/>
                </a:solidFill>
              </a:rPr>
              <a:t>interest of the </a:t>
            </a:r>
            <a:r>
              <a:rPr lang="en-US" dirty="0" smtClean="0">
                <a:solidFill>
                  <a:srgbClr val="0070C0"/>
                </a:solidFill>
              </a:rPr>
              <a:t>….child</a:t>
            </a:r>
            <a:r>
              <a:rPr lang="en-US" dirty="0"/>
              <a:t>.</a:t>
            </a:r>
            <a:endParaRPr lang="en-IN" sz="2800" dirty="0"/>
          </a:p>
          <a:p>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42619358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Matters to be inquired into</a:t>
            </a:r>
            <a:endParaRPr lang="en-IN" dirty="0">
              <a:solidFill>
                <a:srgbClr val="C00000"/>
              </a:solidFill>
            </a:endParaRPr>
          </a:p>
        </p:txBody>
      </p:sp>
      <p:sp>
        <p:nvSpPr>
          <p:cNvPr id="3" name="Content Placeholder 2"/>
          <p:cNvSpPr>
            <a:spLocks noGrp="1"/>
          </p:cNvSpPr>
          <p:nvPr>
            <p:ph idx="1"/>
          </p:nvPr>
        </p:nvSpPr>
        <p:spPr>
          <a:xfrm>
            <a:off x="457200" y="1600200"/>
            <a:ext cx="8363272" cy="4525963"/>
          </a:xfrm>
        </p:spPr>
        <p:txBody>
          <a:bodyPr/>
          <a:lstStyle/>
          <a:p>
            <a:r>
              <a:rPr lang="en-US" dirty="0" smtClean="0"/>
              <a:t>Brainstorming</a:t>
            </a:r>
          </a:p>
          <a:p>
            <a:pPr marL="514350" indent="-514350">
              <a:buAutoNum type="alphaLcParenBoth"/>
            </a:pPr>
            <a:r>
              <a:rPr lang="en-US" dirty="0" smtClean="0"/>
              <a:t>Preliminary inquiry at time of first contact</a:t>
            </a:r>
          </a:p>
          <a:p>
            <a:pPr marL="514350" indent="-514350">
              <a:buAutoNum type="alphaLcParenBoth"/>
            </a:pPr>
            <a:r>
              <a:rPr lang="en-US" dirty="0" smtClean="0"/>
              <a:t>Inquiry by CWC</a:t>
            </a:r>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15369222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04056"/>
          </a:xfrm>
        </p:spPr>
        <p:txBody>
          <a:bodyPr>
            <a:normAutofit fontScale="90000"/>
          </a:bodyPr>
          <a:lstStyle/>
          <a:p>
            <a:r>
              <a:rPr lang="en-US" b="1" dirty="0" smtClean="0">
                <a:solidFill>
                  <a:srgbClr val="C00000"/>
                </a:solidFill>
              </a:rPr>
              <a:t>Towards a being Pro - Child</a:t>
            </a:r>
            <a:endParaRPr lang="en-IN" b="1" dirty="0">
              <a:solidFill>
                <a:srgbClr val="C0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9969853"/>
              </p:ext>
            </p:extLst>
          </p:nvPr>
        </p:nvGraphicFramePr>
        <p:xfrm>
          <a:off x="0" y="908722"/>
          <a:ext cx="9144000" cy="7712927"/>
        </p:xfrm>
        <a:graphic>
          <a:graphicData uri="http://schemas.openxmlformats.org/drawingml/2006/table">
            <a:tbl>
              <a:tblPr firstRow="1" bandRow="1">
                <a:tableStyleId>{5C22544A-7EE6-4342-B048-85BDC9FD1C3A}</a:tableStyleId>
              </a:tblPr>
              <a:tblGrid>
                <a:gridCol w="4355976"/>
                <a:gridCol w="4788024"/>
              </a:tblGrid>
              <a:tr h="420719">
                <a:tc>
                  <a:txBody>
                    <a:bodyPr/>
                    <a:lstStyle/>
                    <a:p>
                      <a:r>
                        <a:rPr lang="en-US" dirty="0" smtClean="0"/>
                        <a:t>From</a:t>
                      </a:r>
                      <a:endParaRPr lang="en-IN" dirty="0"/>
                    </a:p>
                  </a:txBody>
                  <a:tcPr/>
                </a:tc>
                <a:tc>
                  <a:txBody>
                    <a:bodyPr/>
                    <a:lstStyle/>
                    <a:p>
                      <a:r>
                        <a:rPr lang="en-US" dirty="0" smtClean="0"/>
                        <a:t>Towards</a:t>
                      </a:r>
                      <a:endParaRPr lang="en-IN" dirty="0"/>
                    </a:p>
                  </a:txBody>
                  <a:tcPr/>
                </a:tc>
              </a:tr>
              <a:tr h="1348608">
                <a:tc>
                  <a:txBody>
                    <a:bodyPr/>
                    <a:lstStyle/>
                    <a:p>
                      <a:r>
                        <a:rPr lang="en-US" dirty="0" smtClean="0"/>
                        <a:t>Generalization</a:t>
                      </a:r>
                      <a:r>
                        <a:rPr lang="en-US" baseline="0" dirty="0" smtClean="0"/>
                        <a:t> that all Child </a:t>
                      </a:r>
                      <a:r>
                        <a:rPr lang="en-US" baseline="0" dirty="0" err="1" smtClean="0"/>
                        <a:t>Labourers</a:t>
                      </a:r>
                      <a:r>
                        <a:rPr lang="en-US" baseline="0" dirty="0" smtClean="0"/>
                        <a:t> are Children in Need of Care and Protection and require to be institutionalized, as parents are negligent, exploitative and abusive</a:t>
                      </a:r>
                      <a:endParaRPr lang="en-IN" dirty="0"/>
                    </a:p>
                  </a:txBody>
                  <a:tcPr/>
                </a:tc>
                <a:tc>
                  <a:txBody>
                    <a:bodyPr/>
                    <a:lstStyle/>
                    <a:p>
                      <a:r>
                        <a:rPr lang="en-US" dirty="0" smtClean="0"/>
                        <a:t>Focus</a:t>
                      </a:r>
                      <a:r>
                        <a:rPr lang="en-US" baseline="0" dirty="0" smtClean="0"/>
                        <a:t> on the individual child  and family, using the Social Investigation Report and Individual Care Plan as tools to inform and operationalize Best Interest Decisions</a:t>
                      </a:r>
                      <a:endParaRPr lang="en-IN" dirty="0"/>
                    </a:p>
                  </a:txBody>
                  <a:tcPr/>
                </a:tc>
              </a:tr>
              <a:tr h="726173">
                <a:tc>
                  <a:txBody>
                    <a:bodyPr/>
                    <a:lstStyle/>
                    <a:p>
                      <a:r>
                        <a:rPr lang="en-US" dirty="0" smtClean="0"/>
                        <a:t>Raid</a:t>
                      </a:r>
                      <a:r>
                        <a:rPr lang="en-US" baseline="0" dirty="0" smtClean="0"/>
                        <a:t> and Rescue mentality</a:t>
                      </a:r>
                      <a:endParaRPr lang="en-IN" dirty="0"/>
                    </a:p>
                  </a:txBody>
                  <a:tcPr/>
                </a:tc>
                <a:tc>
                  <a:txBody>
                    <a:bodyPr/>
                    <a:lstStyle/>
                    <a:p>
                      <a:r>
                        <a:rPr lang="en-US" dirty="0" smtClean="0"/>
                        <a:t>Identifying Root</a:t>
                      </a:r>
                      <a:r>
                        <a:rPr lang="en-US" baseline="0" dirty="0" smtClean="0"/>
                        <a:t> </a:t>
                      </a:r>
                      <a:r>
                        <a:rPr lang="en-US" baseline="0" dirty="0" smtClean="0"/>
                        <a:t>causes, </a:t>
                      </a:r>
                      <a:r>
                        <a:rPr lang="en-US" baseline="0" dirty="0" smtClean="0"/>
                        <a:t>and enabling Rehabilitation </a:t>
                      </a:r>
                      <a:r>
                        <a:rPr lang="en-US" baseline="0" dirty="0" smtClean="0"/>
                        <a:t>through balancing Child Participation with Best Interests</a:t>
                      </a:r>
                      <a:endParaRPr lang="en-IN" dirty="0"/>
                    </a:p>
                  </a:txBody>
                  <a:tcPr/>
                </a:tc>
              </a:tr>
              <a:tr h="726173">
                <a:tc>
                  <a:txBody>
                    <a:bodyPr/>
                    <a:lstStyle/>
                    <a:p>
                      <a:r>
                        <a:rPr lang="en-US" dirty="0" err="1" smtClean="0"/>
                        <a:t>Heirarchization</a:t>
                      </a:r>
                      <a:r>
                        <a:rPr lang="en-US" baseline="0" dirty="0" smtClean="0"/>
                        <a:t> of rights</a:t>
                      </a:r>
                      <a:endParaRPr lang="en-IN" dirty="0"/>
                    </a:p>
                  </a:txBody>
                  <a:tcPr/>
                </a:tc>
                <a:tc>
                  <a:txBody>
                    <a:bodyPr/>
                    <a:lstStyle/>
                    <a:p>
                      <a:r>
                        <a:rPr lang="en-US" dirty="0" smtClean="0"/>
                        <a:t>Identifying</a:t>
                      </a:r>
                      <a:r>
                        <a:rPr lang="en-US" baseline="0" dirty="0" smtClean="0"/>
                        <a:t> the Best Interest of the Child, </a:t>
                      </a:r>
                      <a:r>
                        <a:rPr lang="en-US" baseline="0" dirty="0" smtClean="0"/>
                        <a:t>while respecting and protecting all </a:t>
                      </a:r>
                      <a:r>
                        <a:rPr lang="en-US" baseline="0" dirty="0" smtClean="0"/>
                        <a:t>the rights of the </a:t>
                      </a:r>
                      <a:r>
                        <a:rPr lang="en-US" baseline="0" dirty="0" smtClean="0"/>
                        <a:t>child, particularly through the right to be heard</a:t>
                      </a:r>
                      <a:endParaRPr lang="en-IN" dirty="0"/>
                    </a:p>
                  </a:txBody>
                  <a:tcPr/>
                </a:tc>
              </a:tr>
              <a:tr h="1348608">
                <a:tc>
                  <a:txBody>
                    <a:bodyPr/>
                    <a:lstStyle/>
                    <a:p>
                      <a:r>
                        <a:rPr lang="en-US" dirty="0" smtClean="0"/>
                        <a:t>Statutory Institutions under the JJ Act are places</a:t>
                      </a:r>
                      <a:r>
                        <a:rPr lang="en-US" baseline="0" dirty="0" smtClean="0"/>
                        <a:t> that provide care and protection</a:t>
                      </a:r>
                      <a:endParaRPr lang="en-IN" dirty="0"/>
                    </a:p>
                  </a:txBody>
                  <a:tcPr/>
                </a:tc>
                <a:tc>
                  <a:txBody>
                    <a:bodyPr/>
                    <a:lstStyle/>
                    <a:p>
                      <a:r>
                        <a:rPr lang="en-US" dirty="0" smtClean="0"/>
                        <a:t>CHs</a:t>
                      </a:r>
                      <a:r>
                        <a:rPr lang="en-US" baseline="0" dirty="0" smtClean="0"/>
                        <a:t> are places of detention of liberty, as a child is not able to leave at will. </a:t>
                      </a:r>
                      <a:r>
                        <a:rPr lang="en-US" dirty="0" smtClean="0"/>
                        <a:t>Identifying</a:t>
                      </a:r>
                      <a:r>
                        <a:rPr lang="en-US" baseline="0" dirty="0" smtClean="0"/>
                        <a:t> placement options based on detention as a measure of last resort, and ensuring the use of Non-institutional services as entitlements</a:t>
                      </a:r>
                      <a:endParaRPr lang="en-IN" dirty="0"/>
                    </a:p>
                  </a:txBody>
                  <a:tcPr/>
                </a:tc>
              </a:tr>
              <a:tr h="420719">
                <a:tc>
                  <a:txBody>
                    <a:bodyPr/>
                    <a:lstStyle/>
                    <a:p>
                      <a:r>
                        <a:rPr lang="en-US" dirty="0" smtClean="0"/>
                        <a:t>‘Without</a:t>
                      </a:r>
                      <a:r>
                        <a:rPr lang="en-US" baseline="0" dirty="0" smtClean="0"/>
                        <a:t> resorting to judicial proceedings’ and diversion only applicable to JCLs</a:t>
                      </a:r>
                      <a:endParaRPr lang="en-IN" dirty="0"/>
                    </a:p>
                  </a:txBody>
                  <a:tcPr/>
                </a:tc>
                <a:tc>
                  <a:txBody>
                    <a:bodyPr/>
                    <a:lstStyle/>
                    <a:p>
                      <a:r>
                        <a:rPr lang="en-US" dirty="0" smtClean="0"/>
                        <a:t>Applies to all children coming under the purview</a:t>
                      </a:r>
                      <a:r>
                        <a:rPr lang="en-US" baseline="0" dirty="0" smtClean="0"/>
                        <a:t> of the Act, given principle of detention as a measure of last resort</a:t>
                      </a:r>
                      <a:endParaRPr lang="en-IN" dirty="0"/>
                    </a:p>
                  </a:txBody>
                  <a:tcPr/>
                </a:tc>
              </a:tr>
              <a:tr h="420719">
                <a:tc>
                  <a:txBody>
                    <a:bodyPr/>
                    <a:lstStyle/>
                    <a:p>
                      <a:r>
                        <a:rPr lang="en-US" dirty="0" smtClean="0"/>
                        <a:t>Schools provide</a:t>
                      </a:r>
                      <a:r>
                        <a:rPr lang="en-US" baseline="0" dirty="0" smtClean="0"/>
                        <a:t> quality education</a:t>
                      </a:r>
                      <a:endParaRPr lang="en-IN" dirty="0"/>
                    </a:p>
                  </a:txBody>
                  <a:tcPr/>
                </a:tc>
                <a:tc>
                  <a:txBody>
                    <a:bodyPr/>
                    <a:lstStyle/>
                    <a:p>
                      <a:r>
                        <a:rPr lang="en-US" dirty="0" smtClean="0"/>
                        <a:t>Engaging critically with the Right to Education debates – recognizing that Education is a fundamental means towards a dignified life, and that </a:t>
                      </a:r>
                      <a:r>
                        <a:rPr lang="en-US" dirty="0" err="1" smtClean="0"/>
                        <a:t>Edn</a:t>
                      </a:r>
                      <a:r>
                        <a:rPr lang="en-US" dirty="0" smtClean="0"/>
                        <a:t> provided </a:t>
                      </a:r>
                      <a:r>
                        <a:rPr lang="en-US" dirty="0" smtClean="0"/>
                        <a:t>by the </a:t>
                      </a:r>
                      <a:r>
                        <a:rPr lang="en-US" dirty="0" smtClean="0"/>
                        <a:t>state</a:t>
                      </a:r>
                      <a:r>
                        <a:rPr lang="en-US" baseline="0" dirty="0" smtClean="0"/>
                        <a:t> </a:t>
                      </a:r>
                      <a:r>
                        <a:rPr lang="en-US" baseline="0" dirty="0" smtClean="0"/>
                        <a:t>within the JJ system does not enable </a:t>
                      </a:r>
                      <a:r>
                        <a:rPr lang="en-US" baseline="0" dirty="0" smtClean="0"/>
                        <a:t>retention, </a:t>
                      </a:r>
                      <a:r>
                        <a:rPr lang="en-US" baseline="0" dirty="0" smtClean="0"/>
                        <a:t>contribute to employable </a:t>
                      </a:r>
                      <a:r>
                        <a:rPr lang="en-US" baseline="0" dirty="0" smtClean="0"/>
                        <a:t>skills or effectively enhances QOL</a:t>
                      </a:r>
                      <a:endParaRPr lang="en-IN" dirty="0"/>
                    </a:p>
                  </a:txBody>
                  <a:tcPr/>
                </a:tc>
              </a:tr>
            </a:tbl>
          </a:graphicData>
        </a:graphic>
      </p:graphicFrame>
      <p:sp>
        <p:nvSpPr>
          <p:cNvPr id="3" name="Footer Placeholder 2"/>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35496649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648072"/>
          </a:xfrm>
        </p:spPr>
        <p:txBody>
          <a:bodyPr>
            <a:normAutofit fontScale="90000"/>
          </a:bodyPr>
          <a:lstStyle/>
          <a:p>
            <a:r>
              <a:rPr lang="en-US" dirty="0" smtClean="0">
                <a:solidFill>
                  <a:srgbClr val="C00000"/>
                </a:solidFill>
              </a:rPr>
              <a:t>Recommendations</a:t>
            </a:r>
            <a:endParaRPr lang="en-IN" dirty="0">
              <a:solidFill>
                <a:srgbClr val="C00000"/>
              </a:solidFill>
            </a:endParaRPr>
          </a:p>
        </p:txBody>
      </p:sp>
      <p:sp>
        <p:nvSpPr>
          <p:cNvPr id="3" name="Content Placeholder 2"/>
          <p:cNvSpPr>
            <a:spLocks noGrp="1"/>
          </p:cNvSpPr>
          <p:nvPr>
            <p:ph idx="1"/>
          </p:nvPr>
        </p:nvSpPr>
        <p:spPr>
          <a:xfrm>
            <a:off x="179512" y="764704"/>
            <a:ext cx="8964488" cy="6093296"/>
          </a:xfrm>
        </p:spPr>
        <p:txBody>
          <a:bodyPr>
            <a:normAutofit fontScale="70000" lnSpcReduction="20000"/>
          </a:bodyPr>
          <a:lstStyle/>
          <a:p>
            <a:pPr marL="514350" indent="-514350">
              <a:buFont typeface="+mj-lt"/>
              <a:buAutoNum type="arabicPeriod"/>
            </a:pPr>
            <a:r>
              <a:rPr lang="en-US" sz="3400" b="1" dirty="0" smtClean="0">
                <a:solidFill>
                  <a:srgbClr val="0070C0"/>
                </a:solidFill>
              </a:rPr>
              <a:t>Change in mindsets </a:t>
            </a:r>
            <a:r>
              <a:rPr lang="en-US" sz="3400" dirty="0" smtClean="0"/>
              <a:t>towards becoming Pro-Child</a:t>
            </a:r>
            <a:endParaRPr lang="en-US" sz="3400" dirty="0" smtClean="0"/>
          </a:p>
          <a:p>
            <a:pPr marL="514350" indent="-514350">
              <a:buFont typeface="+mj-lt"/>
              <a:buAutoNum type="arabicPeriod"/>
            </a:pPr>
            <a:r>
              <a:rPr lang="en-US" sz="3400" b="1" dirty="0" smtClean="0">
                <a:solidFill>
                  <a:srgbClr val="0070C0"/>
                </a:solidFill>
              </a:rPr>
              <a:t>Standard Operating Procedures </a:t>
            </a:r>
            <a:r>
              <a:rPr lang="en-US" sz="3400" dirty="0" smtClean="0"/>
              <a:t>for dealing with Child </a:t>
            </a:r>
            <a:r>
              <a:rPr lang="en-US" sz="3400" dirty="0" err="1" smtClean="0"/>
              <a:t>Labour</a:t>
            </a:r>
            <a:r>
              <a:rPr lang="en-US" sz="3400" dirty="0" smtClean="0"/>
              <a:t> under the JJ Act and State Rules (Equations and APSA report)</a:t>
            </a:r>
          </a:p>
          <a:p>
            <a:pPr marL="514350" indent="-514350">
              <a:buAutoNum type="alphaLcParenR"/>
            </a:pPr>
            <a:r>
              <a:rPr lang="en-US" sz="3400" b="1" dirty="0" smtClean="0">
                <a:solidFill>
                  <a:srgbClr val="0070C0"/>
                </a:solidFill>
              </a:rPr>
              <a:t>Social Investigation </a:t>
            </a:r>
            <a:r>
              <a:rPr lang="en-US" sz="3400" b="1" dirty="0" smtClean="0">
                <a:solidFill>
                  <a:srgbClr val="0070C0"/>
                </a:solidFill>
              </a:rPr>
              <a:t>Reports </a:t>
            </a:r>
            <a:r>
              <a:rPr lang="en-US" sz="3400" dirty="0" smtClean="0"/>
              <a:t>customized for working children</a:t>
            </a:r>
          </a:p>
          <a:p>
            <a:pPr marL="514350" indent="-514350">
              <a:buAutoNum type="alphaLcParenR"/>
            </a:pPr>
            <a:r>
              <a:rPr lang="en-US" sz="3400" b="1" dirty="0" smtClean="0">
                <a:solidFill>
                  <a:srgbClr val="0070C0"/>
                </a:solidFill>
              </a:rPr>
              <a:t>Rescue </a:t>
            </a:r>
            <a:r>
              <a:rPr lang="en-US" sz="3400" b="1" dirty="0" smtClean="0">
                <a:solidFill>
                  <a:srgbClr val="0070C0"/>
                </a:solidFill>
              </a:rPr>
              <a:t>protocols </a:t>
            </a:r>
            <a:r>
              <a:rPr lang="en-US" sz="3400" dirty="0" smtClean="0"/>
              <a:t>based on normative framework that evolves through the above process, including  Preliminary </a:t>
            </a:r>
            <a:r>
              <a:rPr lang="en-US" sz="3400" dirty="0" smtClean="0"/>
              <a:t>Risk </a:t>
            </a:r>
            <a:r>
              <a:rPr lang="en-US" sz="3400" dirty="0" smtClean="0"/>
              <a:t>Assessments </a:t>
            </a:r>
            <a:r>
              <a:rPr lang="en-US" sz="3400" dirty="0" smtClean="0"/>
              <a:t>to inform decision on whether to produce the child before the CWC or </a:t>
            </a:r>
            <a:r>
              <a:rPr lang="en-US" sz="3400" dirty="0" smtClean="0"/>
              <a:t>not, including possibly reports </a:t>
            </a:r>
            <a:r>
              <a:rPr lang="en-US" sz="3400" dirty="0" smtClean="0"/>
              <a:t>of all children not produced before CWC to be sent to the CWC within 48 hours</a:t>
            </a:r>
          </a:p>
          <a:p>
            <a:pPr marL="514350" indent="-514350">
              <a:buAutoNum type="alphaLcParenR"/>
            </a:pPr>
            <a:r>
              <a:rPr lang="en-US" sz="3400" b="1" dirty="0" smtClean="0">
                <a:solidFill>
                  <a:srgbClr val="0070C0"/>
                </a:solidFill>
              </a:rPr>
              <a:t>Principle of Positive Measures </a:t>
            </a:r>
            <a:r>
              <a:rPr lang="en-US" sz="3400" dirty="0" smtClean="0"/>
              <a:t>to be applied by CWC in all cases</a:t>
            </a:r>
          </a:p>
          <a:p>
            <a:pPr marL="514350" indent="-514350">
              <a:buAutoNum type="alphaLcParenR"/>
            </a:pPr>
            <a:r>
              <a:rPr lang="en-US" sz="3400" b="1" dirty="0" smtClean="0">
                <a:solidFill>
                  <a:srgbClr val="0070C0"/>
                </a:solidFill>
              </a:rPr>
              <a:t>Non-institutional measures </a:t>
            </a:r>
            <a:r>
              <a:rPr lang="en-US" sz="3400" dirty="0" smtClean="0"/>
              <a:t>such as Sponsorship to be prioritized</a:t>
            </a:r>
          </a:p>
          <a:p>
            <a:pPr marL="514350" indent="-514350">
              <a:buAutoNum type="alphaLcParenR"/>
            </a:pPr>
            <a:r>
              <a:rPr lang="en-US" sz="3400" b="1" dirty="0" smtClean="0">
                <a:solidFill>
                  <a:srgbClr val="0070C0"/>
                </a:solidFill>
              </a:rPr>
              <a:t>Panel of Fit persons/Fit organizations </a:t>
            </a:r>
            <a:r>
              <a:rPr lang="en-US" sz="3400" dirty="0" smtClean="0"/>
              <a:t>working in the field of child </a:t>
            </a:r>
            <a:r>
              <a:rPr lang="en-US" sz="3400" dirty="0" err="1" smtClean="0"/>
              <a:t>labour</a:t>
            </a:r>
            <a:r>
              <a:rPr lang="en-US" sz="3400" dirty="0" smtClean="0"/>
              <a:t> and right to education </a:t>
            </a:r>
          </a:p>
          <a:p>
            <a:pPr marL="514350" indent="-514350">
              <a:buAutoNum type="alphaLcParenR"/>
            </a:pPr>
            <a:r>
              <a:rPr lang="en-US" sz="3400" b="1" dirty="0" smtClean="0">
                <a:solidFill>
                  <a:srgbClr val="0070C0"/>
                </a:solidFill>
              </a:rPr>
              <a:t>Education:</a:t>
            </a:r>
            <a:r>
              <a:rPr lang="en-US" sz="3400" dirty="0" smtClean="0"/>
              <a:t> Follow </a:t>
            </a:r>
            <a:r>
              <a:rPr lang="en-US" sz="3400" dirty="0" smtClean="0"/>
              <a:t>up to ensure child is admitted into </a:t>
            </a:r>
            <a:r>
              <a:rPr lang="en-US" sz="3400" dirty="0" smtClean="0"/>
              <a:t>effectively functioning </a:t>
            </a:r>
            <a:r>
              <a:rPr lang="en-US" sz="3400" dirty="0" smtClean="0"/>
              <a:t>schools </a:t>
            </a:r>
            <a:r>
              <a:rPr lang="en-US" sz="3400" dirty="0" smtClean="0"/>
              <a:t>with adequate financial, educational and other support</a:t>
            </a:r>
          </a:p>
          <a:p>
            <a:pPr marL="0" indent="0">
              <a:buNone/>
            </a:pPr>
            <a:r>
              <a:rPr lang="en-US" sz="3400" dirty="0" smtClean="0"/>
              <a:t>3. </a:t>
            </a:r>
            <a:r>
              <a:rPr lang="en-US" sz="3400" b="1" dirty="0" smtClean="0">
                <a:solidFill>
                  <a:srgbClr val="0070C0"/>
                </a:solidFill>
              </a:rPr>
              <a:t>Code of Conduct </a:t>
            </a:r>
            <a:r>
              <a:rPr lang="en-US" sz="3400" dirty="0" smtClean="0"/>
              <a:t>for stakeholders dealing with working children </a:t>
            </a:r>
          </a:p>
          <a:p>
            <a:pPr marL="0" indent="0">
              <a:buNone/>
            </a:pPr>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31634949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dirty="0">
                <a:solidFill>
                  <a:srgbClr val="C00000"/>
                </a:solidFill>
              </a:rPr>
              <a:t>Recommendations</a:t>
            </a:r>
            <a:endParaRPr lang="en-IN" dirty="0">
              <a:solidFill>
                <a:srgbClr val="C00000"/>
              </a:solidFill>
            </a:endParaRPr>
          </a:p>
        </p:txBody>
      </p:sp>
      <p:sp>
        <p:nvSpPr>
          <p:cNvPr id="3" name="Content Placeholder 2"/>
          <p:cNvSpPr>
            <a:spLocks noGrp="1"/>
          </p:cNvSpPr>
          <p:nvPr>
            <p:ph idx="1"/>
          </p:nvPr>
        </p:nvSpPr>
        <p:spPr>
          <a:xfrm>
            <a:off x="251520" y="908720"/>
            <a:ext cx="8712968" cy="5760640"/>
          </a:xfrm>
        </p:spPr>
        <p:txBody>
          <a:bodyPr>
            <a:normAutofit fontScale="85000" lnSpcReduction="20000"/>
          </a:bodyPr>
          <a:lstStyle/>
          <a:p>
            <a:pPr marL="0" indent="0">
              <a:buNone/>
            </a:pPr>
            <a:r>
              <a:rPr lang="en-US" dirty="0"/>
              <a:t>4. </a:t>
            </a:r>
            <a:r>
              <a:rPr lang="en-US" b="1" dirty="0" smtClean="0">
                <a:solidFill>
                  <a:srgbClr val="0070C0"/>
                </a:solidFill>
              </a:rPr>
              <a:t>Appropriate amendments </a:t>
            </a:r>
            <a:r>
              <a:rPr lang="en-US" dirty="0"/>
              <a:t>to the Child </a:t>
            </a:r>
            <a:r>
              <a:rPr lang="en-US" dirty="0" err="1"/>
              <a:t>Labour</a:t>
            </a:r>
            <a:r>
              <a:rPr lang="en-US" dirty="0"/>
              <a:t> Act</a:t>
            </a:r>
          </a:p>
          <a:p>
            <a:pPr marL="0" indent="0">
              <a:buNone/>
            </a:pPr>
            <a:r>
              <a:rPr lang="en-US" dirty="0" smtClean="0"/>
              <a:t>5</a:t>
            </a:r>
            <a:r>
              <a:rPr lang="en-US" dirty="0" smtClean="0"/>
              <a:t>. </a:t>
            </a:r>
            <a:r>
              <a:rPr lang="en-US" b="1" dirty="0" smtClean="0">
                <a:solidFill>
                  <a:srgbClr val="0070C0"/>
                </a:solidFill>
              </a:rPr>
              <a:t>Inter-</a:t>
            </a:r>
            <a:r>
              <a:rPr lang="en-US" b="1" dirty="0" smtClean="0">
                <a:solidFill>
                  <a:srgbClr val="0070C0"/>
                </a:solidFill>
              </a:rPr>
              <a:t>Sectoral Link</a:t>
            </a:r>
            <a:r>
              <a:rPr lang="en-US" dirty="0" smtClean="0"/>
              <a:t>ages - </a:t>
            </a:r>
            <a:r>
              <a:rPr lang="en-US" dirty="0" smtClean="0"/>
              <a:t>State </a:t>
            </a:r>
            <a:r>
              <a:rPr lang="en-US" dirty="0" smtClean="0"/>
              <a:t>and District CPUs to network with concerned Departments and organizations </a:t>
            </a:r>
            <a:r>
              <a:rPr lang="en-US" dirty="0" smtClean="0"/>
              <a:t>as required under JJ Rules</a:t>
            </a:r>
          </a:p>
          <a:p>
            <a:pPr marL="0" indent="0">
              <a:buNone/>
            </a:pPr>
            <a:r>
              <a:rPr lang="en-US" dirty="0" smtClean="0"/>
              <a:t>6</a:t>
            </a:r>
            <a:r>
              <a:rPr lang="en-US" dirty="0" smtClean="0"/>
              <a:t>. </a:t>
            </a:r>
            <a:r>
              <a:rPr lang="en-US" b="1" dirty="0" smtClean="0">
                <a:solidFill>
                  <a:srgbClr val="0070C0"/>
                </a:solidFill>
              </a:rPr>
              <a:t>Support and counseling for children on arrival </a:t>
            </a:r>
            <a:r>
              <a:rPr lang="en-US" dirty="0" smtClean="0"/>
              <a:t>into Children’s Home/Shelter Home</a:t>
            </a:r>
          </a:p>
          <a:p>
            <a:pPr marL="0" indent="0">
              <a:buNone/>
            </a:pPr>
            <a:r>
              <a:rPr lang="en-US" dirty="0" smtClean="0"/>
              <a:t>7. </a:t>
            </a:r>
            <a:r>
              <a:rPr lang="en-US" dirty="0" smtClean="0"/>
              <a:t>Activating and animating the </a:t>
            </a:r>
            <a:r>
              <a:rPr lang="en-US" dirty="0" smtClean="0">
                <a:solidFill>
                  <a:srgbClr val="0070C0"/>
                </a:solidFill>
              </a:rPr>
              <a:t>JJ -</a:t>
            </a:r>
            <a:r>
              <a:rPr lang="en-US" dirty="0" smtClean="0"/>
              <a:t> </a:t>
            </a:r>
            <a:r>
              <a:rPr lang="en-US" b="1" dirty="0" smtClean="0">
                <a:solidFill>
                  <a:srgbClr val="0070C0"/>
                </a:solidFill>
              </a:rPr>
              <a:t>Children’s Committees</a:t>
            </a:r>
            <a:r>
              <a:rPr lang="en-US" dirty="0" smtClean="0"/>
              <a:t>, </a:t>
            </a:r>
            <a:endParaRPr lang="en-US" dirty="0" smtClean="0"/>
          </a:p>
          <a:p>
            <a:pPr marL="0" indent="0">
              <a:buNone/>
            </a:pPr>
            <a:r>
              <a:rPr lang="en-US" dirty="0" smtClean="0"/>
              <a:t>8. </a:t>
            </a:r>
            <a:r>
              <a:rPr lang="en-US" dirty="0" smtClean="0"/>
              <a:t>Activating and animating the </a:t>
            </a:r>
            <a:r>
              <a:rPr lang="en-US" dirty="0" smtClean="0">
                <a:solidFill>
                  <a:srgbClr val="0070C0"/>
                </a:solidFill>
              </a:rPr>
              <a:t>JJ -</a:t>
            </a:r>
            <a:r>
              <a:rPr lang="en-US" b="1" dirty="0" smtClean="0">
                <a:solidFill>
                  <a:srgbClr val="0070C0"/>
                </a:solidFill>
              </a:rPr>
              <a:t>Management </a:t>
            </a:r>
            <a:r>
              <a:rPr lang="en-US" b="1" dirty="0" smtClean="0">
                <a:solidFill>
                  <a:srgbClr val="0070C0"/>
                </a:solidFill>
              </a:rPr>
              <a:t>Committees</a:t>
            </a:r>
          </a:p>
          <a:p>
            <a:pPr marL="0" indent="0">
              <a:buNone/>
            </a:pPr>
            <a:r>
              <a:rPr lang="en-US" dirty="0" smtClean="0"/>
              <a:t>9. </a:t>
            </a:r>
            <a:r>
              <a:rPr lang="en-US" b="1" dirty="0" smtClean="0">
                <a:solidFill>
                  <a:srgbClr val="0070C0"/>
                </a:solidFill>
              </a:rPr>
              <a:t>Inspection Committees</a:t>
            </a:r>
          </a:p>
          <a:p>
            <a:pPr marL="0" indent="0">
              <a:buNone/>
            </a:pPr>
            <a:r>
              <a:rPr lang="en-US" dirty="0" smtClean="0"/>
              <a:t>10. </a:t>
            </a:r>
            <a:r>
              <a:rPr lang="en-US" b="1" dirty="0" smtClean="0">
                <a:solidFill>
                  <a:srgbClr val="0070C0"/>
                </a:solidFill>
              </a:rPr>
              <a:t>Escorts</a:t>
            </a:r>
          </a:p>
          <a:p>
            <a:pPr marL="0" indent="0">
              <a:buNone/>
            </a:pPr>
            <a:r>
              <a:rPr lang="en-US" dirty="0" smtClean="0"/>
              <a:t>11. </a:t>
            </a:r>
            <a:r>
              <a:rPr lang="en-US" b="1" dirty="0" smtClean="0">
                <a:solidFill>
                  <a:srgbClr val="0070C0"/>
                </a:solidFill>
              </a:rPr>
              <a:t>Quality of </a:t>
            </a:r>
            <a:r>
              <a:rPr lang="en-US" b="1" dirty="0" smtClean="0">
                <a:solidFill>
                  <a:srgbClr val="0070C0"/>
                </a:solidFill>
              </a:rPr>
              <a:t>schools </a:t>
            </a:r>
            <a:r>
              <a:rPr lang="en-US" dirty="0" smtClean="0"/>
              <a:t>to be enhanced to enable families and children to value education as a means that leads them to a dignified quality of </a:t>
            </a:r>
            <a:r>
              <a:rPr lang="en-US" dirty="0" smtClean="0"/>
              <a:t>life, and also </a:t>
            </a:r>
            <a:r>
              <a:rPr lang="en-US" b="1" dirty="0" smtClean="0">
                <a:solidFill>
                  <a:srgbClr val="0070C0"/>
                </a:solidFill>
              </a:rPr>
              <a:t>education support systems within the JJ system. </a:t>
            </a:r>
            <a:endParaRPr lang="en-US" b="1" dirty="0" smtClean="0">
              <a:solidFill>
                <a:srgbClr val="0070C0"/>
              </a:solidFill>
            </a:endParaRPr>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29723057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rgbClr val="C00000"/>
                </a:solidFill>
              </a:rPr>
              <a:t>Recommendations</a:t>
            </a:r>
            <a:endParaRPr lang="en-IN" dirty="0"/>
          </a:p>
        </p:txBody>
      </p:sp>
      <p:sp>
        <p:nvSpPr>
          <p:cNvPr id="3" name="Content Placeholder 2"/>
          <p:cNvSpPr>
            <a:spLocks noGrp="1"/>
          </p:cNvSpPr>
          <p:nvPr>
            <p:ph idx="1"/>
          </p:nvPr>
        </p:nvSpPr>
        <p:spPr>
          <a:xfrm>
            <a:off x="323528" y="1124744"/>
            <a:ext cx="8640960" cy="5544616"/>
          </a:xfrm>
        </p:spPr>
        <p:txBody>
          <a:bodyPr>
            <a:normAutofit/>
          </a:bodyPr>
          <a:lstStyle/>
          <a:p>
            <a:pPr marL="0" indent="0">
              <a:buNone/>
            </a:pPr>
            <a:r>
              <a:rPr lang="en-US" dirty="0" smtClean="0"/>
              <a:t>12. </a:t>
            </a:r>
            <a:r>
              <a:rPr lang="en-US" dirty="0" smtClean="0">
                <a:solidFill>
                  <a:srgbClr val="0070C0"/>
                </a:solidFill>
              </a:rPr>
              <a:t>Cadre of voluntary Probation </a:t>
            </a:r>
            <a:r>
              <a:rPr lang="en-US" dirty="0" smtClean="0">
                <a:solidFill>
                  <a:srgbClr val="0070C0"/>
                </a:solidFill>
              </a:rPr>
              <a:t>Officers </a:t>
            </a:r>
            <a:r>
              <a:rPr lang="en-US" dirty="0" smtClean="0"/>
              <a:t>under Rule 85 of the JJ Model Rules.</a:t>
            </a:r>
            <a:r>
              <a:rPr lang="en-US" b="1" dirty="0" smtClean="0"/>
              <a:t> </a:t>
            </a:r>
          </a:p>
          <a:p>
            <a:pPr marL="0" indent="0">
              <a:buNone/>
            </a:pPr>
            <a:r>
              <a:rPr lang="en-US" dirty="0" smtClean="0"/>
              <a:t>13. </a:t>
            </a:r>
            <a:r>
              <a:rPr lang="en-US" dirty="0" smtClean="0">
                <a:solidFill>
                  <a:srgbClr val="0070C0"/>
                </a:solidFill>
              </a:rPr>
              <a:t>Right to be represented </a:t>
            </a:r>
            <a:r>
              <a:rPr lang="en-US" dirty="0" smtClean="0"/>
              <a:t>for Children </a:t>
            </a:r>
            <a:r>
              <a:rPr lang="en-US" i="1" dirty="0" smtClean="0">
                <a:solidFill>
                  <a:srgbClr val="C00000"/>
                </a:solidFill>
              </a:rPr>
              <a:t>alleged</a:t>
            </a:r>
            <a:r>
              <a:rPr lang="en-US" dirty="0" smtClean="0"/>
              <a:t> to be in need of Care and Protection</a:t>
            </a:r>
          </a:p>
          <a:p>
            <a:pPr marL="0" indent="0">
              <a:buNone/>
            </a:pPr>
            <a:r>
              <a:rPr lang="en-US" dirty="0" smtClean="0"/>
              <a:t>14. </a:t>
            </a:r>
            <a:r>
              <a:rPr lang="en-US" dirty="0" smtClean="0">
                <a:solidFill>
                  <a:srgbClr val="0070C0"/>
                </a:solidFill>
              </a:rPr>
              <a:t>Engaging with State </a:t>
            </a:r>
            <a:r>
              <a:rPr lang="en-US" dirty="0" smtClean="0">
                <a:solidFill>
                  <a:srgbClr val="0070C0"/>
                </a:solidFill>
              </a:rPr>
              <a:t>High Court </a:t>
            </a:r>
            <a:r>
              <a:rPr lang="en-US" dirty="0" smtClean="0">
                <a:solidFill>
                  <a:srgbClr val="0070C0"/>
                </a:solidFill>
              </a:rPr>
              <a:t>Committees </a:t>
            </a:r>
            <a:r>
              <a:rPr lang="en-US" dirty="0" smtClean="0">
                <a:solidFill>
                  <a:srgbClr val="0070C0"/>
                </a:solidFill>
              </a:rPr>
              <a:t>on Juvenile </a:t>
            </a:r>
            <a:r>
              <a:rPr lang="en-US" dirty="0" smtClean="0">
                <a:solidFill>
                  <a:srgbClr val="0070C0"/>
                </a:solidFill>
              </a:rPr>
              <a:t>Justice</a:t>
            </a:r>
            <a:r>
              <a:rPr lang="en-US" dirty="0" smtClean="0"/>
              <a:t> to inform effective implementation of the JJ Act</a:t>
            </a:r>
          </a:p>
          <a:p>
            <a:pPr marL="0" indent="0">
              <a:buNone/>
            </a:pPr>
            <a:r>
              <a:rPr lang="en-US" dirty="0" smtClean="0"/>
              <a:t>15. Right to Life – Access to socio-economic schemes to raise the socio-economic status of the poor.</a:t>
            </a:r>
            <a:endParaRPr lang="en-IN" dirty="0" smtClean="0"/>
          </a:p>
          <a:p>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33734488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274638"/>
            <a:ext cx="8686800" cy="778098"/>
          </a:xfrm>
        </p:spPr>
        <p:txBody>
          <a:bodyPr>
            <a:normAutofit fontScale="90000"/>
          </a:bodyPr>
          <a:lstStyle/>
          <a:p>
            <a:r>
              <a:rPr lang="en-US" altLang="en-US" sz="3200" b="1" dirty="0">
                <a:solidFill>
                  <a:srgbClr val="C00000"/>
                </a:solidFill>
              </a:rPr>
              <a:t>Need for more effective enabling environments, legal provisions and facilitators</a:t>
            </a:r>
          </a:p>
        </p:txBody>
      </p:sp>
      <p:sp>
        <p:nvSpPr>
          <p:cNvPr id="72707" name="Rectangle 3"/>
          <p:cNvSpPr>
            <a:spLocks noGrp="1" noChangeArrowheads="1"/>
          </p:cNvSpPr>
          <p:nvPr>
            <p:ph type="body" idx="1"/>
          </p:nvPr>
        </p:nvSpPr>
        <p:spPr>
          <a:xfrm>
            <a:off x="251520" y="1196752"/>
            <a:ext cx="8640960" cy="5256584"/>
          </a:xfrm>
        </p:spPr>
        <p:txBody>
          <a:bodyPr/>
          <a:lstStyle/>
          <a:p>
            <a:pPr>
              <a:lnSpc>
                <a:spcPct val="90000"/>
              </a:lnSpc>
            </a:pPr>
            <a:r>
              <a:rPr lang="en-US" altLang="en-US" sz="2800" dirty="0"/>
              <a:t>Absence of mechanisms for redressing grievances by children who are adversely affected by such laws causes intense trauma and perpetuates abuse, especially the criminal abuse of </a:t>
            </a:r>
            <a:r>
              <a:rPr lang="en-US" altLang="en-US" sz="2800" dirty="0" smtClean="0"/>
              <a:t>power.</a:t>
            </a:r>
            <a:endParaRPr lang="en-US" altLang="en-US" sz="2800" dirty="0"/>
          </a:p>
          <a:p>
            <a:pPr>
              <a:lnSpc>
                <a:spcPct val="90000"/>
              </a:lnSpc>
            </a:pPr>
            <a:r>
              <a:rPr lang="en-US" altLang="en-US" sz="2800" dirty="0" smtClean="0"/>
              <a:t>Creating </a:t>
            </a:r>
            <a:r>
              <a:rPr lang="en-US" altLang="en-US" sz="2800" dirty="0"/>
              <a:t>safe spaces for children to express their views is extremely important. This has to be achieved as a combination of creating the right attitude in the community, creating confidence in children and creating appropriate mechanisms – such that it can protect the identity of children who wish to express views that could invite retribution from adults or other </a:t>
            </a:r>
            <a:r>
              <a:rPr lang="en-US" altLang="en-US" sz="2800" dirty="0" smtClean="0"/>
              <a:t>children.</a:t>
            </a:r>
            <a:endParaRPr lang="en-US" altLang="en-US" sz="2800" dirty="0"/>
          </a:p>
          <a:p>
            <a:pPr>
              <a:lnSpc>
                <a:spcPct val="90000"/>
              </a:lnSpc>
            </a:pPr>
            <a:endParaRPr lang="en-US" altLang="en-US" sz="2400" dirty="0"/>
          </a:p>
        </p:txBody>
      </p:sp>
      <p:sp>
        <p:nvSpPr>
          <p:cNvPr id="2" name="Footer Placeholder 1"/>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22203890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C00000"/>
                </a:solidFill>
              </a:rPr>
              <a:t>Concluding Reflections</a:t>
            </a:r>
            <a:endParaRPr lang="en-IN" dirty="0">
              <a:solidFill>
                <a:srgbClr val="C00000"/>
              </a:solidFill>
            </a:endParaRPr>
          </a:p>
        </p:txBody>
      </p:sp>
      <p:sp>
        <p:nvSpPr>
          <p:cNvPr id="3" name="Content Placeholder 2"/>
          <p:cNvSpPr>
            <a:spLocks noGrp="1"/>
          </p:cNvSpPr>
          <p:nvPr>
            <p:ph idx="1"/>
          </p:nvPr>
        </p:nvSpPr>
        <p:spPr/>
        <p:txBody>
          <a:bodyPr>
            <a:normAutofit/>
          </a:bodyPr>
          <a:lstStyle/>
          <a:p>
            <a:pPr>
              <a:lnSpc>
                <a:spcPct val="80000"/>
              </a:lnSpc>
            </a:pPr>
            <a:r>
              <a:rPr lang="en-US" altLang="en-US" dirty="0" smtClean="0"/>
              <a:t>How do we change the balance of power in </a:t>
            </a:r>
            <a:r>
              <a:rPr lang="en-US" altLang="en-US" dirty="0" err="1" smtClean="0"/>
              <a:t>favour</a:t>
            </a:r>
            <a:r>
              <a:rPr lang="en-US" altLang="en-US" dirty="0" smtClean="0"/>
              <a:t> of children, especially those who are marginalized, excluded, in trauma and in fear?</a:t>
            </a:r>
          </a:p>
          <a:p>
            <a:pPr marL="0" indent="0">
              <a:lnSpc>
                <a:spcPct val="80000"/>
              </a:lnSpc>
              <a:buNone/>
            </a:pPr>
            <a:endParaRPr lang="en-US" altLang="en-US" dirty="0" smtClean="0"/>
          </a:p>
          <a:p>
            <a:pPr>
              <a:lnSpc>
                <a:spcPct val="80000"/>
              </a:lnSpc>
            </a:pPr>
            <a:r>
              <a:rPr lang="en-US" altLang="en-US" dirty="0" smtClean="0"/>
              <a:t>By ensuring </a:t>
            </a:r>
            <a:r>
              <a:rPr lang="en-US" altLang="en-US" i="1" dirty="0" smtClean="0">
                <a:solidFill>
                  <a:srgbClr val="0070C0"/>
                </a:solidFill>
              </a:rPr>
              <a:t>justice to children and families</a:t>
            </a:r>
            <a:r>
              <a:rPr lang="en-US" altLang="en-US" dirty="0" smtClean="0"/>
              <a:t>, we are building the foundation of a society that respects the constitutional values of justice, equality and freedom for all, for generations to come.</a:t>
            </a:r>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1255015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188640"/>
            <a:ext cx="8229600" cy="504056"/>
          </a:xfrm>
        </p:spPr>
        <p:txBody>
          <a:bodyPr>
            <a:normAutofit fontScale="90000"/>
          </a:bodyPr>
          <a:lstStyle/>
          <a:p>
            <a:r>
              <a:rPr lang="en-US" altLang="en-US" dirty="0">
                <a:solidFill>
                  <a:srgbClr val="C00000"/>
                </a:solidFill>
              </a:rPr>
              <a:t>Changing the </a:t>
            </a:r>
            <a:r>
              <a:rPr lang="en-US" altLang="en-US" dirty="0" smtClean="0">
                <a:solidFill>
                  <a:srgbClr val="C00000"/>
                </a:solidFill>
              </a:rPr>
              <a:t>power equation</a:t>
            </a:r>
            <a:endParaRPr lang="en-US" altLang="en-US" dirty="0">
              <a:solidFill>
                <a:srgbClr val="C00000"/>
              </a:solidFill>
            </a:endParaRPr>
          </a:p>
        </p:txBody>
      </p:sp>
      <p:sp>
        <p:nvSpPr>
          <p:cNvPr id="73731" name="Rectangle 3"/>
          <p:cNvSpPr>
            <a:spLocks noGrp="1" noChangeArrowheads="1"/>
          </p:cNvSpPr>
          <p:nvPr>
            <p:ph type="body" idx="1"/>
          </p:nvPr>
        </p:nvSpPr>
        <p:spPr>
          <a:xfrm>
            <a:off x="323528" y="1268760"/>
            <a:ext cx="8568952" cy="5256584"/>
          </a:xfrm>
        </p:spPr>
        <p:txBody>
          <a:bodyPr>
            <a:normAutofit/>
          </a:bodyPr>
          <a:lstStyle/>
          <a:p>
            <a:r>
              <a:rPr lang="en-US" altLang="en-US" sz="2800" dirty="0"/>
              <a:t>‘</a:t>
            </a:r>
            <a:r>
              <a:rPr lang="en-US" altLang="en-US" sz="2800" i="1" dirty="0"/>
              <a:t>Democracies are not only sought in the public sphere, they are created within the emotional intimacies of private social worlds. These worlds present the child with new challenges for the recognition and realization of their rightful autonomy and agency’. </a:t>
            </a:r>
          </a:p>
          <a:p>
            <a:r>
              <a:rPr lang="en-US" altLang="en-US" sz="2800" i="1" dirty="0" smtClean="0"/>
              <a:t>Need </a:t>
            </a:r>
            <a:r>
              <a:rPr lang="en-US" altLang="en-US" sz="2800" i="1" dirty="0"/>
              <a:t>to address ‘Power’ which underlies all the Core Principles and characterizes the relationship between children and </a:t>
            </a:r>
            <a:r>
              <a:rPr lang="en-US" altLang="en-US" sz="2800" i="1" dirty="0" smtClean="0"/>
              <a:t>adults</a:t>
            </a:r>
            <a:r>
              <a:rPr lang="en-US" altLang="en-US" sz="2800" dirty="0" smtClean="0"/>
              <a:t>’.</a:t>
            </a:r>
            <a:endParaRPr lang="en-US" altLang="en-US" sz="2800" dirty="0"/>
          </a:p>
          <a:p>
            <a:pPr>
              <a:buFont typeface="Wingdings" pitchFamily="2" charset="2"/>
              <a:buNone/>
            </a:pPr>
            <a:r>
              <a:rPr lang="en-US" altLang="en-US" sz="2800" dirty="0"/>
              <a:t>	(Mary John, Children’s Rights and Power – Charging up for a new Century.) </a:t>
            </a:r>
          </a:p>
          <a:p>
            <a:endParaRPr lang="en-US" altLang="en-US" sz="2800" dirty="0"/>
          </a:p>
        </p:txBody>
      </p:sp>
      <p:sp>
        <p:nvSpPr>
          <p:cNvPr id="2" name="Footer Placeholder 1"/>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2259042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Autofit/>
          </a:bodyPr>
          <a:lstStyle/>
          <a:p>
            <a:r>
              <a:rPr lang="en-US" sz="3600" b="1" dirty="0" smtClean="0">
                <a:solidFill>
                  <a:srgbClr val="C00000"/>
                </a:solidFill>
              </a:rPr>
              <a:t>Does a working child come under the  purview of the JJ Act?</a:t>
            </a:r>
            <a:endParaRPr lang="en-IN" sz="3600" b="1" dirty="0">
              <a:solidFill>
                <a:srgbClr val="C00000"/>
              </a:solidFill>
            </a:endParaRPr>
          </a:p>
        </p:txBody>
      </p:sp>
      <p:sp>
        <p:nvSpPr>
          <p:cNvPr id="3" name="Content Placeholder 2"/>
          <p:cNvSpPr>
            <a:spLocks noGrp="1"/>
          </p:cNvSpPr>
          <p:nvPr>
            <p:ph idx="1"/>
          </p:nvPr>
        </p:nvSpPr>
        <p:spPr>
          <a:xfrm>
            <a:off x="251520" y="1412776"/>
            <a:ext cx="8712968" cy="5256584"/>
          </a:xfrm>
        </p:spPr>
        <p:txBody>
          <a:bodyPr>
            <a:normAutofit lnSpcReduction="10000"/>
          </a:bodyPr>
          <a:lstStyle/>
          <a:p>
            <a:pPr marL="0" indent="0">
              <a:buNone/>
            </a:pPr>
            <a:r>
              <a:rPr lang="en-US" b="1" dirty="0" smtClean="0">
                <a:solidFill>
                  <a:srgbClr val="00B050"/>
                </a:solidFill>
              </a:rPr>
              <a:t>A child in need of care and protection </a:t>
            </a:r>
            <a:r>
              <a:rPr lang="en-US" b="1" dirty="0" smtClean="0">
                <a:solidFill>
                  <a:srgbClr val="00B050"/>
                </a:solidFill>
              </a:rPr>
              <a:t>includes…</a:t>
            </a:r>
            <a:endParaRPr lang="en-US" b="1" dirty="0" smtClean="0">
              <a:solidFill>
                <a:srgbClr val="00B050"/>
              </a:solidFill>
            </a:endParaRPr>
          </a:p>
          <a:p>
            <a:r>
              <a:rPr lang="en-US" b="1" dirty="0" smtClean="0">
                <a:solidFill>
                  <a:srgbClr val="00B050"/>
                </a:solidFill>
              </a:rPr>
              <a:t>Sec </a:t>
            </a:r>
            <a:r>
              <a:rPr lang="en-US" b="1" dirty="0" smtClean="0">
                <a:solidFill>
                  <a:srgbClr val="00B050"/>
                </a:solidFill>
              </a:rPr>
              <a:t>2 (1) (d) (</a:t>
            </a:r>
            <a:r>
              <a:rPr lang="en-US" b="1" dirty="0" err="1" smtClean="0">
                <a:solidFill>
                  <a:srgbClr val="00B050"/>
                </a:solidFill>
              </a:rPr>
              <a:t>i</a:t>
            </a:r>
            <a:r>
              <a:rPr lang="en-US" b="1" dirty="0" smtClean="0">
                <a:solidFill>
                  <a:srgbClr val="00B050"/>
                </a:solidFill>
              </a:rPr>
              <a:t>) (a), JJ Act</a:t>
            </a:r>
            <a:r>
              <a:rPr lang="en-US" dirty="0" smtClean="0">
                <a:solidFill>
                  <a:srgbClr val="00B050"/>
                </a:solidFill>
              </a:rPr>
              <a:t>: ‘who is found begging, or who is a street child or a working child</a:t>
            </a:r>
            <a:r>
              <a:rPr lang="en-US" dirty="0" smtClean="0">
                <a:solidFill>
                  <a:srgbClr val="00B050"/>
                </a:solidFill>
              </a:rPr>
              <a:t>’</a:t>
            </a:r>
          </a:p>
          <a:p>
            <a:endParaRPr lang="en-US" b="1" dirty="0" smtClean="0">
              <a:solidFill>
                <a:srgbClr val="47D95F"/>
              </a:solidFill>
            </a:endParaRPr>
          </a:p>
          <a:p>
            <a:r>
              <a:rPr lang="en-US" b="1" dirty="0" smtClean="0">
                <a:solidFill>
                  <a:srgbClr val="47D95F"/>
                </a:solidFill>
              </a:rPr>
              <a:t>Rule </a:t>
            </a:r>
            <a:r>
              <a:rPr lang="en-US" b="1" dirty="0">
                <a:solidFill>
                  <a:srgbClr val="47D95F"/>
                </a:solidFill>
              </a:rPr>
              <a:t>2 (p), JJ Model Rules </a:t>
            </a:r>
            <a:r>
              <a:rPr lang="en-US" b="1" dirty="0" smtClean="0">
                <a:solidFill>
                  <a:srgbClr val="47D95F"/>
                </a:solidFill>
              </a:rPr>
              <a:t>2007</a:t>
            </a:r>
            <a:r>
              <a:rPr lang="en-US" dirty="0" smtClean="0">
                <a:solidFill>
                  <a:srgbClr val="47D95F"/>
                </a:solidFill>
              </a:rPr>
              <a:t>: </a:t>
            </a:r>
            <a:r>
              <a:rPr lang="en-US" dirty="0">
                <a:solidFill>
                  <a:srgbClr val="47D95F"/>
                </a:solidFill>
              </a:rPr>
              <a:t>“street and working children” means children without </a:t>
            </a:r>
            <a:r>
              <a:rPr lang="en-US" i="1" dirty="0">
                <a:solidFill>
                  <a:srgbClr val="47D95F"/>
                </a:solidFill>
              </a:rPr>
              <a:t>ostensible</a:t>
            </a:r>
            <a:r>
              <a:rPr lang="en-US" dirty="0">
                <a:solidFill>
                  <a:srgbClr val="47D95F"/>
                </a:solidFill>
              </a:rPr>
              <a:t> means of livelihood, </a:t>
            </a:r>
            <a:r>
              <a:rPr lang="en-US" dirty="0" smtClean="0">
                <a:solidFill>
                  <a:srgbClr val="47D95F"/>
                </a:solidFill>
              </a:rPr>
              <a:t>care, protection </a:t>
            </a:r>
            <a:r>
              <a:rPr lang="en-US" dirty="0">
                <a:solidFill>
                  <a:srgbClr val="47D95F"/>
                </a:solidFill>
              </a:rPr>
              <a:t>and support in accordance with the provisions laid down under clause (d) (1) </a:t>
            </a:r>
            <a:r>
              <a:rPr lang="en-US" dirty="0" smtClean="0">
                <a:solidFill>
                  <a:srgbClr val="47D95F"/>
                </a:solidFill>
              </a:rPr>
              <a:t>of</a:t>
            </a:r>
            <a:r>
              <a:rPr lang="en-IN" dirty="0">
                <a:solidFill>
                  <a:srgbClr val="47D95F"/>
                </a:solidFill>
              </a:rPr>
              <a:t> </a:t>
            </a:r>
            <a:r>
              <a:rPr lang="en-US" dirty="0" smtClean="0">
                <a:solidFill>
                  <a:srgbClr val="47D95F"/>
                </a:solidFill>
              </a:rPr>
              <a:t>section </a:t>
            </a:r>
            <a:r>
              <a:rPr lang="en-US" dirty="0">
                <a:solidFill>
                  <a:srgbClr val="47D95F"/>
                </a:solidFill>
              </a:rPr>
              <a:t>2 of the </a:t>
            </a:r>
            <a:r>
              <a:rPr lang="en-US" dirty="0" smtClean="0">
                <a:solidFill>
                  <a:srgbClr val="47D95F"/>
                </a:solidFill>
              </a:rPr>
              <a:t>Act”</a:t>
            </a:r>
          </a:p>
          <a:p>
            <a:pPr marL="0" indent="0">
              <a:buNone/>
            </a:pPr>
            <a:endParaRPr lang="en-IN" dirty="0"/>
          </a:p>
          <a:p>
            <a:endParaRPr lang="en-US" dirty="0" smtClean="0"/>
          </a:p>
          <a:p>
            <a:pPr marL="0" indent="0">
              <a:buNone/>
            </a:pPr>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2768939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Autofit/>
          </a:bodyPr>
          <a:lstStyle/>
          <a:p>
            <a:r>
              <a:rPr lang="en-US" sz="3600" b="1" dirty="0" smtClean="0">
                <a:solidFill>
                  <a:srgbClr val="C00000"/>
                </a:solidFill>
              </a:rPr>
              <a:t>What are the Aims of Juvenile Justice?</a:t>
            </a:r>
            <a:endParaRPr lang="en-IN" sz="3600" b="1" dirty="0">
              <a:solidFill>
                <a:srgbClr val="C00000"/>
              </a:solidFill>
            </a:endParaRPr>
          </a:p>
        </p:txBody>
      </p:sp>
      <p:sp>
        <p:nvSpPr>
          <p:cNvPr id="3" name="Content Placeholder 2"/>
          <p:cNvSpPr>
            <a:spLocks noGrp="1"/>
          </p:cNvSpPr>
          <p:nvPr>
            <p:ph idx="1"/>
          </p:nvPr>
        </p:nvSpPr>
        <p:spPr>
          <a:xfrm>
            <a:off x="179512" y="1052736"/>
            <a:ext cx="8784976" cy="5544616"/>
          </a:xfrm>
        </p:spPr>
        <p:txBody>
          <a:bodyPr>
            <a:normAutofit fontScale="85000" lnSpcReduction="10000"/>
          </a:bodyPr>
          <a:lstStyle/>
          <a:p>
            <a:r>
              <a:rPr lang="en-US" altLang="en-US" dirty="0" smtClean="0"/>
              <a:t>To develop conditions to ensure that the child leads a meaningful life in the community.</a:t>
            </a:r>
          </a:p>
          <a:p>
            <a:r>
              <a:rPr lang="en-US" altLang="en-US" dirty="0" smtClean="0"/>
              <a:t>To foster an attitude of positive personal development, free from crime and delinquency.</a:t>
            </a:r>
          </a:p>
          <a:p>
            <a:r>
              <a:rPr lang="en-US" altLang="en-US" dirty="0" smtClean="0"/>
              <a:t>To mobilize available community resources to rehabilitate the child with a view to reduce the need for intervention under the law.</a:t>
            </a:r>
          </a:p>
          <a:p>
            <a:pPr>
              <a:lnSpc>
                <a:spcPct val="90000"/>
              </a:lnSpc>
            </a:pPr>
            <a:r>
              <a:rPr lang="en-US" altLang="en-US" dirty="0" smtClean="0"/>
              <a:t>To provide proper care, protection &amp; treatment, developmental needs, child friendly approach in the adjudication and disposition of matters in the best interest of children</a:t>
            </a:r>
          </a:p>
          <a:p>
            <a:pPr>
              <a:lnSpc>
                <a:spcPct val="90000"/>
              </a:lnSpc>
            </a:pPr>
            <a:r>
              <a:rPr lang="en-US" altLang="en-US" dirty="0" smtClean="0"/>
              <a:t>To socially integrate child victims to the extent possible without resorting to judicial proceedings</a:t>
            </a:r>
          </a:p>
          <a:p>
            <a:pPr>
              <a:lnSpc>
                <a:spcPct val="90000"/>
              </a:lnSpc>
            </a:pPr>
            <a:r>
              <a:rPr lang="en-US" altLang="en-US" dirty="0" smtClean="0"/>
              <a:t>To put in place child friendly processes and institutions</a:t>
            </a:r>
          </a:p>
          <a:p>
            <a:endParaRPr lang="en-US" altLang="en-US" dirty="0" smtClean="0"/>
          </a:p>
          <a:p>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3692865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533400" y="0"/>
            <a:ext cx="8229600" cy="914400"/>
          </a:xfrm>
        </p:spPr>
        <p:txBody>
          <a:bodyPr/>
          <a:lstStyle/>
          <a:p>
            <a:r>
              <a:rPr lang="en-US" altLang="en-US" sz="3600" b="1" dirty="0">
                <a:solidFill>
                  <a:srgbClr val="C00000"/>
                </a:solidFill>
              </a:rPr>
              <a:t>Aims of the JJ Act (cont.)</a:t>
            </a:r>
          </a:p>
        </p:txBody>
      </p:sp>
      <p:sp>
        <p:nvSpPr>
          <p:cNvPr id="116739" name="Rectangle 3"/>
          <p:cNvSpPr>
            <a:spLocks noGrp="1" noChangeArrowheads="1"/>
          </p:cNvSpPr>
          <p:nvPr>
            <p:ph type="body" idx="1"/>
          </p:nvPr>
        </p:nvSpPr>
        <p:spPr>
          <a:xfrm>
            <a:off x="457200" y="914400"/>
            <a:ext cx="8229600" cy="5638800"/>
          </a:xfrm>
        </p:spPr>
        <p:txBody>
          <a:bodyPr/>
          <a:lstStyle/>
          <a:p>
            <a:pPr>
              <a:lnSpc>
                <a:spcPct val="80000"/>
              </a:lnSpc>
            </a:pPr>
            <a:r>
              <a:rPr lang="en-US" altLang="en-US" sz="2800" dirty="0"/>
              <a:t>To restore/reintegrate children  and ensure that institutionalization and detention is a measure of last resort.</a:t>
            </a:r>
          </a:p>
          <a:p>
            <a:pPr>
              <a:lnSpc>
                <a:spcPct val="80000"/>
              </a:lnSpc>
            </a:pPr>
            <a:r>
              <a:rPr lang="en-US" altLang="en-US" sz="2800" dirty="0" smtClean="0"/>
              <a:t>To </a:t>
            </a:r>
            <a:r>
              <a:rPr lang="en-US" altLang="en-US" sz="2800" dirty="0"/>
              <a:t>develop greater co-ordination and collaboration between all actors and stakeholders</a:t>
            </a:r>
          </a:p>
          <a:p>
            <a:pPr>
              <a:lnSpc>
                <a:spcPct val="80000"/>
              </a:lnSpc>
            </a:pPr>
            <a:r>
              <a:rPr lang="en-US" altLang="en-US" sz="2800" dirty="0"/>
              <a:t>To provide for the basic needs and protect the human rights of children</a:t>
            </a:r>
          </a:p>
          <a:p>
            <a:pPr>
              <a:lnSpc>
                <a:spcPct val="80000"/>
              </a:lnSpc>
            </a:pPr>
            <a:r>
              <a:rPr lang="en-US" altLang="en-US" sz="2800" dirty="0" smtClean="0"/>
              <a:t>To </a:t>
            </a:r>
            <a:r>
              <a:rPr lang="en-US" altLang="en-US" sz="2800" dirty="0"/>
              <a:t>pave the way for greater involvement of civil society in partnering with the state in this </a:t>
            </a:r>
            <a:r>
              <a:rPr lang="en-US" altLang="en-US" sz="2800" dirty="0" err="1"/>
              <a:t>endeavour</a:t>
            </a:r>
            <a:endParaRPr lang="en-US" altLang="en-US" sz="2800" dirty="0"/>
          </a:p>
          <a:p>
            <a:pPr marL="0" indent="0">
              <a:lnSpc>
                <a:spcPct val="80000"/>
              </a:lnSpc>
              <a:buNone/>
            </a:pPr>
            <a:endParaRPr lang="en-US" altLang="en-US" sz="2800" dirty="0"/>
          </a:p>
        </p:txBody>
      </p:sp>
      <p:sp>
        <p:nvSpPr>
          <p:cNvPr id="2" name="Footer Placeholder 1"/>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381635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 calcmode="lin" valueType="num">
                                      <p:cBhvr additive="base">
                                        <p:cTn id="7" dur="500" fill="hold"/>
                                        <p:tgtEl>
                                          <p:spTgt spid="1167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67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6739">
                                            <p:txEl>
                                              <p:pRg st="1" end="1"/>
                                            </p:txEl>
                                          </p:spTgt>
                                        </p:tgtEl>
                                        <p:attrNameLst>
                                          <p:attrName>style.visibility</p:attrName>
                                        </p:attrNameLst>
                                      </p:cBhvr>
                                      <p:to>
                                        <p:strVal val="visible"/>
                                      </p:to>
                                    </p:set>
                                    <p:anim calcmode="lin" valueType="num">
                                      <p:cBhvr additive="base">
                                        <p:cTn id="13" dur="500" fill="hold"/>
                                        <p:tgtEl>
                                          <p:spTgt spid="1167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67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6739">
                                            <p:txEl>
                                              <p:pRg st="2" end="2"/>
                                            </p:txEl>
                                          </p:spTgt>
                                        </p:tgtEl>
                                        <p:attrNameLst>
                                          <p:attrName>style.visibility</p:attrName>
                                        </p:attrNameLst>
                                      </p:cBhvr>
                                      <p:to>
                                        <p:strVal val="visible"/>
                                      </p:to>
                                    </p:set>
                                    <p:anim calcmode="lin" valueType="num">
                                      <p:cBhvr additive="base">
                                        <p:cTn id="19" dur="500" fill="hold"/>
                                        <p:tgtEl>
                                          <p:spTgt spid="1167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67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6739">
                                            <p:txEl>
                                              <p:pRg st="3" end="3"/>
                                            </p:txEl>
                                          </p:spTgt>
                                        </p:tgtEl>
                                        <p:attrNameLst>
                                          <p:attrName>style.visibility</p:attrName>
                                        </p:attrNameLst>
                                      </p:cBhvr>
                                      <p:to>
                                        <p:strVal val="visible"/>
                                      </p:to>
                                    </p:set>
                                    <p:anim calcmode="lin" valueType="num">
                                      <p:cBhvr additive="base">
                                        <p:cTn id="25" dur="500" fill="hold"/>
                                        <p:tgtEl>
                                          <p:spTgt spid="1167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673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US" sz="3200" b="1" dirty="0" smtClean="0">
                <a:solidFill>
                  <a:srgbClr val="C00000"/>
                </a:solidFill>
              </a:rPr>
              <a:t>Fundamental Principles that should guide decisions on Working Children</a:t>
            </a:r>
            <a:endParaRPr lang="en-IN" sz="3200" b="1" dirty="0">
              <a:solidFill>
                <a:srgbClr val="C00000"/>
              </a:solidFill>
            </a:endParaRPr>
          </a:p>
        </p:txBody>
      </p:sp>
      <p:sp>
        <p:nvSpPr>
          <p:cNvPr id="3" name="Content Placeholder 2"/>
          <p:cNvSpPr>
            <a:spLocks noGrp="1"/>
          </p:cNvSpPr>
          <p:nvPr>
            <p:ph idx="1"/>
          </p:nvPr>
        </p:nvSpPr>
        <p:spPr>
          <a:xfrm>
            <a:off x="179512" y="1196752"/>
            <a:ext cx="8856984" cy="5328592"/>
          </a:xfrm>
        </p:spPr>
        <p:txBody>
          <a:bodyPr>
            <a:normAutofit fontScale="77500" lnSpcReduction="20000"/>
          </a:bodyPr>
          <a:lstStyle/>
          <a:p>
            <a:pPr marL="0" indent="0">
              <a:buNone/>
            </a:pPr>
            <a:r>
              <a:rPr lang="en-US" dirty="0" smtClean="0">
                <a:solidFill>
                  <a:srgbClr val="C00000"/>
                </a:solidFill>
              </a:rPr>
              <a:t>Rule 3 (2) II of the JJ Model Rules 2007: </a:t>
            </a:r>
            <a:r>
              <a:rPr lang="en-US" dirty="0" smtClean="0">
                <a:solidFill>
                  <a:srgbClr val="C00000"/>
                </a:solidFill>
              </a:rPr>
              <a:t>Principle </a:t>
            </a:r>
            <a:r>
              <a:rPr lang="en-US" dirty="0">
                <a:solidFill>
                  <a:srgbClr val="C00000"/>
                </a:solidFill>
              </a:rPr>
              <a:t>of dignity and </a:t>
            </a:r>
            <a:r>
              <a:rPr lang="en-US" dirty="0" smtClean="0">
                <a:solidFill>
                  <a:srgbClr val="C00000"/>
                </a:solidFill>
              </a:rPr>
              <a:t>worth </a:t>
            </a:r>
            <a:r>
              <a:rPr lang="en-US" dirty="0" smtClean="0"/>
              <a:t> </a:t>
            </a:r>
            <a:endParaRPr lang="en-IN" dirty="0"/>
          </a:p>
          <a:p>
            <a:r>
              <a:rPr lang="en-US" dirty="0"/>
              <a:t>(a) A </a:t>
            </a:r>
            <a:r>
              <a:rPr lang="en-US" dirty="0" smtClean="0"/>
              <a:t>…child </a:t>
            </a:r>
            <a:r>
              <a:rPr lang="en-US" dirty="0">
                <a:solidFill>
                  <a:srgbClr val="0070C0"/>
                </a:solidFill>
              </a:rPr>
              <a:t>shall </a:t>
            </a:r>
            <a:r>
              <a:rPr lang="en-US" dirty="0"/>
              <a:t>be treated in a way that is </a:t>
            </a:r>
            <a:r>
              <a:rPr lang="en-US" dirty="0">
                <a:solidFill>
                  <a:srgbClr val="0070C0"/>
                </a:solidFill>
              </a:rPr>
              <a:t>consistent with the child’s sense of dignity and worth</a:t>
            </a:r>
            <a:r>
              <a:rPr lang="en-US" dirty="0"/>
              <a:t>; this is a </a:t>
            </a:r>
            <a:r>
              <a:rPr lang="en-US" dirty="0">
                <a:solidFill>
                  <a:srgbClr val="0070C0"/>
                </a:solidFill>
              </a:rPr>
              <a:t>fundamental principle </a:t>
            </a:r>
            <a:r>
              <a:rPr lang="en-US" dirty="0"/>
              <a:t>of juvenile justice. This principle reflects the fundamental human right enshrined in Article 1 of the </a:t>
            </a:r>
            <a:r>
              <a:rPr lang="en-US" dirty="0" smtClean="0"/>
              <a:t>UDHR </a:t>
            </a:r>
            <a:r>
              <a:rPr lang="en-US" dirty="0"/>
              <a:t>that all human beings are born free and equal in dignity and rights. Respect of </a:t>
            </a:r>
            <a:r>
              <a:rPr lang="en-US" dirty="0">
                <a:solidFill>
                  <a:srgbClr val="0070C0"/>
                </a:solidFill>
              </a:rPr>
              <a:t>dignity</a:t>
            </a:r>
            <a:r>
              <a:rPr lang="en-US" dirty="0"/>
              <a:t> includes respect for not being humiliated; personal identity, boundaries and space being respected; not being </a:t>
            </a:r>
            <a:r>
              <a:rPr lang="en-US" dirty="0">
                <a:solidFill>
                  <a:srgbClr val="0070C0"/>
                </a:solidFill>
              </a:rPr>
              <a:t>labeled and stigmatized</a:t>
            </a:r>
            <a:r>
              <a:rPr lang="en-US" dirty="0"/>
              <a:t>; being offered </a:t>
            </a:r>
            <a:r>
              <a:rPr lang="en-US" dirty="0">
                <a:solidFill>
                  <a:srgbClr val="0070C0"/>
                </a:solidFill>
              </a:rPr>
              <a:t>information and choices</a:t>
            </a:r>
            <a:r>
              <a:rPr lang="en-US" dirty="0"/>
              <a:t>; and </a:t>
            </a:r>
            <a:r>
              <a:rPr lang="en-US" dirty="0">
                <a:solidFill>
                  <a:srgbClr val="0070C0"/>
                </a:solidFill>
              </a:rPr>
              <a:t>not being blamed </a:t>
            </a:r>
            <a:r>
              <a:rPr lang="en-US" dirty="0"/>
              <a:t>for their acts. </a:t>
            </a:r>
            <a:endParaRPr lang="en-IN" dirty="0"/>
          </a:p>
          <a:p>
            <a:r>
              <a:rPr lang="en-US" dirty="0"/>
              <a:t>(b) The </a:t>
            </a:r>
            <a:r>
              <a:rPr lang="en-US" dirty="0" smtClean="0"/>
              <a:t>… </a:t>
            </a:r>
            <a:r>
              <a:rPr lang="en-US" dirty="0"/>
              <a:t>child’s right to dignity and worth has to be </a:t>
            </a:r>
            <a:r>
              <a:rPr lang="en-US" dirty="0">
                <a:solidFill>
                  <a:srgbClr val="0070C0"/>
                </a:solidFill>
              </a:rPr>
              <a:t>respected and protected throughout the entire process</a:t>
            </a:r>
            <a:r>
              <a:rPr lang="en-US" dirty="0"/>
              <a:t> of dealing with the child from the first contact with </a:t>
            </a:r>
            <a:r>
              <a:rPr lang="en-US" dirty="0" smtClean="0"/>
              <a:t>JJ </a:t>
            </a:r>
            <a:r>
              <a:rPr lang="en-US" dirty="0"/>
              <a:t>system and throughout the implementation of all measures for dealing with the </a:t>
            </a:r>
            <a:r>
              <a:rPr lang="en-US" dirty="0" smtClean="0"/>
              <a:t>… </a:t>
            </a:r>
            <a:r>
              <a:rPr lang="en-US" dirty="0"/>
              <a:t>child.</a:t>
            </a:r>
            <a:endParaRPr lang="en-IN" dirty="0"/>
          </a:p>
          <a:p>
            <a:pPr>
              <a:lnSpc>
                <a:spcPct val="80000"/>
              </a:lnSpc>
            </a:pPr>
            <a:endParaRPr lang="en-US" altLang="en-US" dirty="0"/>
          </a:p>
          <a:p>
            <a:pPr>
              <a:lnSpc>
                <a:spcPct val="80000"/>
              </a:lnSpc>
              <a:buFont typeface="Wingdings" pitchFamily="2" charset="2"/>
              <a:buNone/>
            </a:pPr>
            <a:endParaRPr lang="en-US" altLang="en-US" dirty="0" smtClean="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1934549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US" sz="3200" b="1" dirty="0">
                <a:solidFill>
                  <a:srgbClr val="C00000"/>
                </a:solidFill>
              </a:rPr>
              <a:t>Fundamental Principles that should guide decisions on Working Children</a:t>
            </a:r>
            <a:endParaRPr lang="en-IN" b="1" dirty="0">
              <a:solidFill>
                <a:srgbClr val="C00000"/>
              </a:solidFill>
            </a:endParaRPr>
          </a:p>
        </p:txBody>
      </p:sp>
      <p:sp>
        <p:nvSpPr>
          <p:cNvPr id="3" name="Content Placeholder 2"/>
          <p:cNvSpPr>
            <a:spLocks noGrp="1"/>
          </p:cNvSpPr>
          <p:nvPr>
            <p:ph idx="1"/>
          </p:nvPr>
        </p:nvSpPr>
        <p:spPr>
          <a:xfrm>
            <a:off x="179512" y="1268760"/>
            <a:ext cx="8856984" cy="5328592"/>
          </a:xfrm>
        </p:spPr>
        <p:txBody>
          <a:bodyPr>
            <a:normAutofit lnSpcReduction="10000"/>
          </a:bodyPr>
          <a:lstStyle/>
          <a:p>
            <a:pPr marL="0" indent="0">
              <a:buNone/>
            </a:pPr>
            <a:r>
              <a:rPr lang="en-US" dirty="0">
                <a:solidFill>
                  <a:srgbClr val="C00000"/>
                </a:solidFill>
              </a:rPr>
              <a:t>Rule 3 (2) </a:t>
            </a:r>
            <a:r>
              <a:rPr lang="en-US" dirty="0" smtClean="0">
                <a:solidFill>
                  <a:srgbClr val="C00000"/>
                </a:solidFill>
              </a:rPr>
              <a:t>III of the JJ Model Rules 2007- </a:t>
            </a:r>
            <a:r>
              <a:rPr lang="en-US" dirty="0">
                <a:solidFill>
                  <a:srgbClr val="C00000"/>
                </a:solidFill>
              </a:rPr>
              <a:t>Principle of Right to be heard:</a:t>
            </a:r>
            <a:endParaRPr lang="en-IN" dirty="0">
              <a:solidFill>
                <a:srgbClr val="C00000"/>
              </a:solidFill>
            </a:endParaRPr>
          </a:p>
          <a:p>
            <a:r>
              <a:rPr lang="en-US" dirty="0"/>
              <a:t>Every child’s </a:t>
            </a:r>
            <a:r>
              <a:rPr lang="en-US" dirty="0">
                <a:solidFill>
                  <a:srgbClr val="0070C0"/>
                </a:solidFill>
              </a:rPr>
              <a:t>right</a:t>
            </a:r>
            <a:r>
              <a:rPr lang="en-US" dirty="0"/>
              <a:t> </a:t>
            </a:r>
            <a:r>
              <a:rPr lang="en-US" dirty="0">
                <a:solidFill>
                  <a:srgbClr val="0070C0"/>
                </a:solidFill>
              </a:rPr>
              <a:t>to express his views freely in all matters affecting his interest</a:t>
            </a:r>
            <a:r>
              <a:rPr lang="en-US" dirty="0"/>
              <a:t> shall be fully respected through </a:t>
            </a:r>
            <a:r>
              <a:rPr lang="en-US" dirty="0">
                <a:solidFill>
                  <a:srgbClr val="0070C0"/>
                </a:solidFill>
              </a:rPr>
              <a:t>every stage </a:t>
            </a:r>
            <a:r>
              <a:rPr lang="en-US" dirty="0"/>
              <a:t>in the process of juvenile justice. Children’s right to be heard shall include creation of </a:t>
            </a:r>
            <a:r>
              <a:rPr lang="en-US" dirty="0">
                <a:solidFill>
                  <a:srgbClr val="0070C0"/>
                </a:solidFill>
              </a:rPr>
              <a:t>developmentally appropriate tools and processes </a:t>
            </a:r>
            <a:r>
              <a:rPr lang="en-US" dirty="0"/>
              <a:t>of interacting with the child, </a:t>
            </a:r>
            <a:r>
              <a:rPr lang="en-US" dirty="0">
                <a:solidFill>
                  <a:srgbClr val="0070C0"/>
                </a:solidFill>
              </a:rPr>
              <a:t>promoting children’s active involvement in decisions</a:t>
            </a:r>
            <a:r>
              <a:rPr lang="en-US" dirty="0"/>
              <a:t> regarding their own lives and providing opportunities for discussion and debate.</a:t>
            </a:r>
            <a:endParaRPr lang="en-IN" dirty="0"/>
          </a:p>
          <a:p>
            <a:pPr marL="0" indent="0">
              <a:buNone/>
            </a:pPr>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2142936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US" sz="3200" b="1" dirty="0">
                <a:solidFill>
                  <a:srgbClr val="C00000"/>
                </a:solidFill>
              </a:rPr>
              <a:t>Fundamental Principles that should guide decisions on Working Children</a:t>
            </a:r>
            <a:endParaRPr lang="en-IN" b="1" dirty="0">
              <a:solidFill>
                <a:srgbClr val="C00000"/>
              </a:solidFill>
            </a:endParaRPr>
          </a:p>
        </p:txBody>
      </p:sp>
      <p:sp>
        <p:nvSpPr>
          <p:cNvPr id="3" name="Content Placeholder 2"/>
          <p:cNvSpPr>
            <a:spLocks noGrp="1"/>
          </p:cNvSpPr>
          <p:nvPr>
            <p:ph idx="1"/>
          </p:nvPr>
        </p:nvSpPr>
        <p:spPr>
          <a:xfrm>
            <a:off x="251520" y="1340768"/>
            <a:ext cx="8568952" cy="5517232"/>
          </a:xfrm>
        </p:spPr>
        <p:txBody>
          <a:bodyPr>
            <a:normAutofit fontScale="70000" lnSpcReduction="20000"/>
          </a:bodyPr>
          <a:lstStyle/>
          <a:p>
            <a:pPr marL="0" indent="0">
              <a:buNone/>
            </a:pPr>
            <a:r>
              <a:rPr lang="en-US" sz="3400" dirty="0">
                <a:solidFill>
                  <a:srgbClr val="C00000"/>
                </a:solidFill>
              </a:rPr>
              <a:t>Rule 3 (2) </a:t>
            </a:r>
            <a:r>
              <a:rPr lang="en-US" sz="3400" dirty="0" smtClean="0">
                <a:solidFill>
                  <a:srgbClr val="C00000"/>
                </a:solidFill>
              </a:rPr>
              <a:t>IV of the JJ Model Rules 2007 - Principle </a:t>
            </a:r>
            <a:r>
              <a:rPr lang="en-US" sz="3400" dirty="0">
                <a:solidFill>
                  <a:srgbClr val="C00000"/>
                </a:solidFill>
              </a:rPr>
              <a:t>of Best Interest:</a:t>
            </a:r>
            <a:endParaRPr lang="en-IN" sz="3400" dirty="0">
              <a:solidFill>
                <a:srgbClr val="C00000"/>
              </a:solidFill>
            </a:endParaRPr>
          </a:p>
          <a:p>
            <a:pPr marL="0" indent="0">
              <a:buNone/>
            </a:pPr>
            <a:r>
              <a:rPr lang="en-US" sz="3400" dirty="0"/>
              <a:t>(a) In all decisions taken within the context of administration of juvenile justice, the </a:t>
            </a:r>
            <a:r>
              <a:rPr lang="en-US" sz="3400" dirty="0" smtClean="0"/>
              <a:t>principle</a:t>
            </a:r>
            <a:r>
              <a:rPr lang="en-IN" sz="3400" dirty="0"/>
              <a:t> </a:t>
            </a:r>
            <a:r>
              <a:rPr lang="en-US" sz="3400" dirty="0" smtClean="0"/>
              <a:t>of </a:t>
            </a:r>
            <a:r>
              <a:rPr lang="en-US" sz="3400" dirty="0"/>
              <a:t>best interest of the juvenile or the juvenile in conflict with law or child shall be the </a:t>
            </a:r>
            <a:r>
              <a:rPr lang="en-US" sz="3400" dirty="0">
                <a:solidFill>
                  <a:srgbClr val="0070C0"/>
                </a:solidFill>
              </a:rPr>
              <a:t>primary consideration. </a:t>
            </a:r>
            <a:endParaRPr lang="en-IN" sz="3400" dirty="0">
              <a:solidFill>
                <a:srgbClr val="0070C0"/>
              </a:solidFill>
            </a:endParaRPr>
          </a:p>
          <a:p>
            <a:pPr marL="0" indent="0">
              <a:buNone/>
            </a:pPr>
            <a:r>
              <a:rPr lang="en-US" sz="3400" dirty="0" smtClean="0"/>
              <a:t>(</a:t>
            </a:r>
            <a:r>
              <a:rPr lang="en-US" sz="3400" dirty="0"/>
              <a:t>b) The principle of best interest of the juvenile or juvenile in conflict with law or child shall mean for instance that the traditional objectives of criminal justice, retribution and repression, must give way to rehabilitative and restorative objectives of juvenile justice. </a:t>
            </a:r>
            <a:endParaRPr lang="en-IN" sz="3400" dirty="0"/>
          </a:p>
          <a:p>
            <a:pPr marL="0" indent="0">
              <a:buNone/>
            </a:pPr>
            <a:r>
              <a:rPr lang="en-US" sz="3400" dirty="0"/>
              <a:t> </a:t>
            </a:r>
            <a:r>
              <a:rPr lang="en-US" sz="3400" dirty="0" smtClean="0"/>
              <a:t>(</a:t>
            </a:r>
            <a:r>
              <a:rPr lang="en-US" sz="3400" dirty="0"/>
              <a:t>c) This principle seeks to ensure </a:t>
            </a:r>
            <a:r>
              <a:rPr lang="en-US" sz="3400" dirty="0">
                <a:solidFill>
                  <a:srgbClr val="0070C0"/>
                </a:solidFill>
              </a:rPr>
              <a:t>physical, emotional, intellectual, social and moral development</a:t>
            </a:r>
            <a:r>
              <a:rPr lang="en-US" sz="3400" dirty="0"/>
              <a:t> of a juvenile in conflict with law or child so as to </a:t>
            </a:r>
            <a:r>
              <a:rPr lang="en-US" sz="3400" dirty="0">
                <a:solidFill>
                  <a:srgbClr val="0070C0"/>
                </a:solidFill>
              </a:rPr>
              <a:t>ensure the safety, well-being and permanence </a:t>
            </a:r>
            <a:r>
              <a:rPr lang="en-US" sz="3400" dirty="0"/>
              <a:t>for each child and thus enable each child to </a:t>
            </a:r>
            <a:r>
              <a:rPr lang="en-US" sz="3400" dirty="0">
                <a:solidFill>
                  <a:srgbClr val="0070C0"/>
                </a:solidFill>
              </a:rPr>
              <a:t>survive</a:t>
            </a:r>
            <a:r>
              <a:rPr lang="en-US" sz="3400" dirty="0"/>
              <a:t> and </a:t>
            </a:r>
            <a:r>
              <a:rPr lang="en-US" sz="3400" dirty="0">
                <a:solidFill>
                  <a:srgbClr val="0070C0"/>
                </a:solidFill>
              </a:rPr>
              <a:t>reach his or her full potential. </a:t>
            </a:r>
            <a:endParaRPr lang="en-IN" sz="3400" dirty="0">
              <a:solidFill>
                <a:srgbClr val="0070C0"/>
              </a:solidFill>
            </a:endParaRPr>
          </a:p>
          <a:p>
            <a:pPr marL="0" indent="0">
              <a:buNone/>
            </a:pPr>
            <a:r>
              <a:rPr lang="en-IN" sz="3400" dirty="0"/>
              <a:t> </a:t>
            </a:r>
          </a:p>
          <a:p>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2979600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C00000"/>
                </a:solidFill>
              </a:rPr>
              <a:t>Who advocates for the Best Interest of Child </a:t>
            </a:r>
            <a:r>
              <a:rPr lang="en-US" sz="3600" b="1" dirty="0" err="1" smtClean="0">
                <a:solidFill>
                  <a:srgbClr val="C00000"/>
                </a:solidFill>
              </a:rPr>
              <a:t>Labourers</a:t>
            </a:r>
            <a:r>
              <a:rPr lang="en-US" sz="3600" b="1" dirty="0" smtClean="0">
                <a:solidFill>
                  <a:srgbClr val="C00000"/>
                </a:solidFill>
              </a:rPr>
              <a:t> before the CWC?</a:t>
            </a:r>
            <a:endParaRPr lang="en-IN" sz="3600" b="1" dirty="0">
              <a:solidFill>
                <a:srgbClr val="C00000"/>
              </a:solidFill>
            </a:endParaRPr>
          </a:p>
        </p:txBody>
      </p:sp>
      <p:sp>
        <p:nvSpPr>
          <p:cNvPr id="3" name="Content Placeholder 2"/>
          <p:cNvSpPr>
            <a:spLocks noGrp="1"/>
          </p:cNvSpPr>
          <p:nvPr>
            <p:ph idx="1"/>
          </p:nvPr>
        </p:nvSpPr>
        <p:spPr/>
        <p:txBody>
          <a:bodyPr/>
          <a:lstStyle/>
          <a:p>
            <a:r>
              <a:rPr lang="en-US" dirty="0" smtClean="0"/>
              <a:t>Brainstorming</a:t>
            </a:r>
            <a:endParaRPr lang="en-IN" dirty="0"/>
          </a:p>
        </p:txBody>
      </p:sp>
      <p:sp>
        <p:nvSpPr>
          <p:cNvPr id="4" name="Footer Placeholder 3"/>
          <p:cNvSpPr>
            <a:spLocks noGrp="1"/>
          </p:cNvSpPr>
          <p:nvPr>
            <p:ph type="ftr" sz="quarter" idx="11"/>
          </p:nvPr>
        </p:nvSpPr>
        <p:spPr/>
        <p:txBody>
          <a:bodyPr/>
          <a:lstStyle/>
          <a:p>
            <a:r>
              <a:rPr lang="en-IN" smtClean="0"/>
              <a:t>(C) Arlene Manoharan, CCL NLSIU, 2015</a:t>
            </a:r>
            <a:endParaRPr lang="en-IN"/>
          </a:p>
        </p:txBody>
      </p:sp>
    </p:spTree>
    <p:extLst>
      <p:ext uri="{BB962C8B-B14F-4D97-AF65-F5344CB8AC3E}">
        <p14:creationId xmlns:p14="http://schemas.microsoft.com/office/powerpoint/2010/main" val="3492839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2964</Words>
  <Application>Microsoft Office PowerPoint</Application>
  <PresentationFormat>On-screen Show (4:3)</PresentationFormat>
  <Paragraphs>173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   A Fragmented Response of the  Juvenile Justice System  Presentation at Are you Anti – Child Labour or Anti –Child  Organized by   Concerned for Working Children 14th July 2015    </vt:lpstr>
      <vt:lpstr>The Juvenile Justice ‘System’</vt:lpstr>
      <vt:lpstr>Does a working child come under the  purview of the JJ Act?</vt:lpstr>
      <vt:lpstr>What are the Aims of Juvenile Justice?</vt:lpstr>
      <vt:lpstr>Aims of the JJ Act (cont.)</vt:lpstr>
      <vt:lpstr>Fundamental Principles that should guide decisions on Working Children</vt:lpstr>
      <vt:lpstr>Fundamental Principles that should guide decisions on Working Children</vt:lpstr>
      <vt:lpstr>Fundamental Principles that should guide decisions on Working Children</vt:lpstr>
      <vt:lpstr>Who advocates for the Best Interest of Child Labourers before the CWC?</vt:lpstr>
      <vt:lpstr>Representation of Children</vt:lpstr>
      <vt:lpstr>Value of child’s right to participation and representation in judicial proceedings</vt:lpstr>
      <vt:lpstr>UNCRC position on child’s right to participation and representation in judicial proceedings</vt:lpstr>
      <vt:lpstr>Position of the UN Committee on the Rights of the Child on Right to be Heard</vt:lpstr>
      <vt:lpstr>Fundamental Principles that should guide decisions on Working Children</vt:lpstr>
      <vt:lpstr>Fundamental Principles that should guide decisions on Working Children</vt:lpstr>
      <vt:lpstr>Fundamental Principles that should guide decisions on Working Children</vt:lpstr>
      <vt:lpstr>Fundamental Principles that should guide decisions on Working Children</vt:lpstr>
      <vt:lpstr>Fundamental Principles that should guide decisions on Working Children</vt:lpstr>
      <vt:lpstr>Fundamental Principles that should guide decisions on Working Children</vt:lpstr>
      <vt:lpstr>Fundamental Principles that should guide decisions on Working Children</vt:lpstr>
      <vt:lpstr>Matters to be inquired into</vt:lpstr>
      <vt:lpstr>Towards a being Pro - Child</vt:lpstr>
      <vt:lpstr>Recommendations</vt:lpstr>
      <vt:lpstr>Recommendations</vt:lpstr>
      <vt:lpstr>Recommendations</vt:lpstr>
      <vt:lpstr>Need for more effective enabling environments, legal provisions and facilitators</vt:lpstr>
      <vt:lpstr>Concluding Reflections</vt:lpstr>
      <vt:lpstr>Changing the power equation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Suggested Recommendations for the Care, Protection, Treatment and Rehabilitation of Child Labourers for consideration by  the KSCPCR</dc:title>
  <dc:creator>Arlene</dc:creator>
  <cp:lastModifiedBy>Arlene</cp:lastModifiedBy>
  <cp:revision>46</cp:revision>
  <dcterms:created xsi:type="dcterms:W3CDTF">2015-02-10T02:11:50Z</dcterms:created>
  <dcterms:modified xsi:type="dcterms:W3CDTF">2015-07-14T05:58:32Z</dcterms:modified>
</cp:coreProperties>
</file>